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98" r:id="rId2"/>
    <p:sldId id="325" r:id="rId3"/>
    <p:sldId id="333" r:id="rId4"/>
    <p:sldId id="315" r:id="rId5"/>
    <p:sldId id="350" r:id="rId6"/>
    <p:sldId id="349" r:id="rId7"/>
    <p:sldId id="335" r:id="rId8"/>
    <p:sldId id="336" r:id="rId9"/>
    <p:sldId id="334" r:id="rId10"/>
    <p:sldId id="351" r:id="rId11"/>
    <p:sldId id="356" r:id="rId12"/>
    <p:sldId id="340" r:id="rId13"/>
    <p:sldId id="341" r:id="rId14"/>
    <p:sldId id="342" r:id="rId15"/>
    <p:sldId id="353" r:id="rId16"/>
    <p:sldId id="358" r:id="rId17"/>
    <p:sldId id="337" r:id="rId18"/>
    <p:sldId id="338" r:id="rId19"/>
    <p:sldId id="339" r:id="rId20"/>
    <p:sldId id="352" r:id="rId21"/>
    <p:sldId id="357" r:id="rId22"/>
    <p:sldId id="343" r:id="rId23"/>
    <p:sldId id="344" r:id="rId24"/>
    <p:sldId id="345" r:id="rId25"/>
    <p:sldId id="354" r:id="rId26"/>
    <p:sldId id="359" r:id="rId27"/>
    <p:sldId id="346" r:id="rId28"/>
    <p:sldId id="347" r:id="rId29"/>
    <p:sldId id="348" r:id="rId30"/>
    <p:sldId id="355" r:id="rId31"/>
    <p:sldId id="360" r:id="rId32"/>
    <p:sldId id="361" r:id="rId3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304" autoAdjust="0"/>
    <p:restoredTop sz="91792" autoAdjust="0"/>
  </p:normalViewPr>
  <p:slideViewPr>
    <p:cSldViewPr snapToGrid="0">
      <p:cViewPr varScale="1">
        <p:scale>
          <a:sx n="66" d="100"/>
          <a:sy n="66" d="100"/>
        </p:scale>
        <p:origin x="22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p:cNvSpPr>
            <a:spLocks noGrp="1"/>
          </p:cNvSpPr>
          <p:nvPr>
            <p:ph type="dt" sz="half" idx="10"/>
          </p:nvPr>
        </p:nvSpPr>
        <p:spPr/>
        <p:txBody>
          <a:bodyPr/>
          <a:lstStyle/>
          <a:p>
            <a:fld id="{0A1DF61B-E6CF-4020-9B62-62E5FC3B19A9}" type="datetimeFigureOut">
              <a:rPr lang="ru-RU" smtClean="0"/>
              <a:t>08.04.2024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9C5161C-77DE-43BE-8100-2F1639CC6464}" type="slidenum">
              <a:rPr lang="ru-RU" smtClean="0"/>
              <a:t>‹#›</a:t>
            </a:fld>
            <a:endParaRPr lang="ru-RU"/>
          </a:p>
        </p:txBody>
      </p:sp>
    </p:spTree>
    <p:extLst>
      <p:ext uri="{BB962C8B-B14F-4D97-AF65-F5344CB8AC3E}">
        <p14:creationId xmlns:p14="http://schemas.microsoft.com/office/powerpoint/2010/main" val="4061631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0A1DF61B-E6CF-4020-9B62-62E5FC3B19A9}" type="datetimeFigureOut">
              <a:rPr lang="ru-RU" smtClean="0"/>
              <a:t>08.04.2024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9C5161C-77DE-43BE-8100-2F1639CC6464}" type="slidenum">
              <a:rPr lang="ru-RU" smtClean="0"/>
              <a:t>‹#›</a:t>
            </a:fld>
            <a:endParaRPr lang="ru-RU"/>
          </a:p>
        </p:txBody>
      </p:sp>
    </p:spTree>
    <p:extLst>
      <p:ext uri="{BB962C8B-B14F-4D97-AF65-F5344CB8AC3E}">
        <p14:creationId xmlns:p14="http://schemas.microsoft.com/office/powerpoint/2010/main" val="3044542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0A1DF61B-E6CF-4020-9B62-62E5FC3B19A9}" type="datetimeFigureOut">
              <a:rPr lang="ru-RU" smtClean="0"/>
              <a:t>08.04.2024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9C5161C-77DE-43BE-8100-2F1639CC6464}" type="slidenum">
              <a:rPr lang="ru-RU" smtClean="0"/>
              <a:t>‹#›</a:t>
            </a:fld>
            <a:endParaRPr lang="ru-RU"/>
          </a:p>
        </p:txBody>
      </p:sp>
    </p:spTree>
    <p:extLst>
      <p:ext uri="{BB962C8B-B14F-4D97-AF65-F5344CB8AC3E}">
        <p14:creationId xmlns:p14="http://schemas.microsoft.com/office/powerpoint/2010/main" val="1074740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0A1DF61B-E6CF-4020-9B62-62E5FC3B19A9}" type="datetimeFigureOut">
              <a:rPr lang="ru-RU" smtClean="0"/>
              <a:t>08.04.2024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9C5161C-77DE-43BE-8100-2F1639CC6464}" type="slidenum">
              <a:rPr lang="ru-RU" smtClean="0"/>
              <a:t>‹#›</a:t>
            </a:fld>
            <a:endParaRPr lang="ru-RU"/>
          </a:p>
        </p:txBody>
      </p:sp>
    </p:spTree>
    <p:extLst>
      <p:ext uri="{BB962C8B-B14F-4D97-AF65-F5344CB8AC3E}">
        <p14:creationId xmlns:p14="http://schemas.microsoft.com/office/powerpoint/2010/main" val="1939085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0A1DF61B-E6CF-4020-9B62-62E5FC3B19A9}" type="datetimeFigureOut">
              <a:rPr lang="ru-RU" smtClean="0"/>
              <a:t>08.04.2024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9C5161C-77DE-43BE-8100-2F1639CC6464}" type="slidenum">
              <a:rPr lang="ru-RU" smtClean="0"/>
              <a:t>‹#›</a:t>
            </a:fld>
            <a:endParaRPr lang="ru-RU"/>
          </a:p>
        </p:txBody>
      </p:sp>
    </p:spTree>
    <p:extLst>
      <p:ext uri="{BB962C8B-B14F-4D97-AF65-F5344CB8AC3E}">
        <p14:creationId xmlns:p14="http://schemas.microsoft.com/office/powerpoint/2010/main" val="40194405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0A1DF61B-E6CF-4020-9B62-62E5FC3B19A9}" type="datetimeFigureOut">
              <a:rPr lang="ru-RU" smtClean="0"/>
              <a:t>08.04.2024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9C5161C-77DE-43BE-8100-2F1639CC6464}" type="slidenum">
              <a:rPr lang="ru-RU" smtClean="0"/>
              <a:t>‹#›</a:t>
            </a:fld>
            <a:endParaRPr lang="ru-RU"/>
          </a:p>
        </p:txBody>
      </p:sp>
    </p:spTree>
    <p:extLst>
      <p:ext uri="{BB962C8B-B14F-4D97-AF65-F5344CB8AC3E}">
        <p14:creationId xmlns:p14="http://schemas.microsoft.com/office/powerpoint/2010/main" val="1659406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0A1DF61B-E6CF-4020-9B62-62E5FC3B19A9}" type="datetimeFigureOut">
              <a:rPr lang="ru-RU" smtClean="0"/>
              <a:t>08.04.2024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9C5161C-77DE-43BE-8100-2F1639CC6464}" type="slidenum">
              <a:rPr lang="ru-RU" smtClean="0"/>
              <a:t>‹#›</a:t>
            </a:fld>
            <a:endParaRPr lang="ru-RU"/>
          </a:p>
        </p:txBody>
      </p:sp>
    </p:spTree>
    <p:extLst>
      <p:ext uri="{BB962C8B-B14F-4D97-AF65-F5344CB8AC3E}">
        <p14:creationId xmlns:p14="http://schemas.microsoft.com/office/powerpoint/2010/main" val="23667218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0A1DF61B-E6CF-4020-9B62-62E5FC3B19A9}" type="datetimeFigureOut">
              <a:rPr lang="ru-RU" smtClean="0"/>
              <a:t>08.04.2024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9C5161C-77DE-43BE-8100-2F1639CC6464}" type="slidenum">
              <a:rPr lang="ru-RU" smtClean="0"/>
              <a:t>‹#›</a:t>
            </a:fld>
            <a:endParaRPr lang="ru-RU"/>
          </a:p>
        </p:txBody>
      </p:sp>
    </p:spTree>
    <p:extLst>
      <p:ext uri="{BB962C8B-B14F-4D97-AF65-F5344CB8AC3E}">
        <p14:creationId xmlns:p14="http://schemas.microsoft.com/office/powerpoint/2010/main" val="3706788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A1DF61B-E6CF-4020-9B62-62E5FC3B19A9}" type="datetimeFigureOut">
              <a:rPr lang="ru-RU" smtClean="0"/>
              <a:t>08.04.2024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9C5161C-77DE-43BE-8100-2F1639CC6464}" type="slidenum">
              <a:rPr lang="ru-RU" smtClean="0"/>
              <a:t>‹#›</a:t>
            </a:fld>
            <a:endParaRPr lang="ru-RU"/>
          </a:p>
        </p:txBody>
      </p:sp>
    </p:spTree>
    <p:extLst>
      <p:ext uri="{BB962C8B-B14F-4D97-AF65-F5344CB8AC3E}">
        <p14:creationId xmlns:p14="http://schemas.microsoft.com/office/powerpoint/2010/main" val="9938143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0A1DF61B-E6CF-4020-9B62-62E5FC3B19A9}" type="datetimeFigureOut">
              <a:rPr lang="ru-RU" smtClean="0"/>
              <a:t>08.04.2024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9C5161C-77DE-43BE-8100-2F1639CC6464}" type="slidenum">
              <a:rPr lang="ru-RU" smtClean="0"/>
              <a:t>‹#›</a:t>
            </a:fld>
            <a:endParaRPr lang="ru-RU"/>
          </a:p>
        </p:txBody>
      </p:sp>
    </p:spTree>
    <p:extLst>
      <p:ext uri="{BB962C8B-B14F-4D97-AF65-F5344CB8AC3E}">
        <p14:creationId xmlns:p14="http://schemas.microsoft.com/office/powerpoint/2010/main" val="693014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0A1DF61B-E6CF-4020-9B62-62E5FC3B19A9}" type="datetimeFigureOut">
              <a:rPr lang="ru-RU" smtClean="0"/>
              <a:t>08.04.2024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9C5161C-77DE-43BE-8100-2F1639CC6464}" type="slidenum">
              <a:rPr lang="ru-RU" smtClean="0"/>
              <a:t>‹#›</a:t>
            </a:fld>
            <a:endParaRPr lang="ru-RU"/>
          </a:p>
        </p:txBody>
      </p:sp>
    </p:spTree>
    <p:extLst>
      <p:ext uri="{BB962C8B-B14F-4D97-AF65-F5344CB8AC3E}">
        <p14:creationId xmlns:p14="http://schemas.microsoft.com/office/powerpoint/2010/main" val="29439937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1DF61B-E6CF-4020-9B62-62E5FC3B19A9}" type="datetimeFigureOut">
              <a:rPr lang="ru-RU" smtClean="0"/>
              <a:t>08.04.2024</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C5161C-77DE-43BE-8100-2F1639CC6464}" type="slidenum">
              <a:rPr lang="ru-RU" smtClean="0"/>
              <a:t>‹#›</a:t>
            </a:fld>
            <a:endParaRPr lang="ru-RU"/>
          </a:p>
        </p:txBody>
      </p:sp>
    </p:spTree>
    <p:extLst>
      <p:ext uri="{BB962C8B-B14F-4D97-AF65-F5344CB8AC3E}">
        <p14:creationId xmlns:p14="http://schemas.microsoft.com/office/powerpoint/2010/main" val="4099267040"/>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NULL"/><Relationship Id="rId2" Type="http://schemas.openxmlformats.org/officeDocument/2006/relationships/image" Target="NUL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microsoft.com/office/2007/relationships/hdphoto" Target="NULL"/><Relationship Id="rId2" Type="http://schemas.openxmlformats.org/officeDocument/2006/relationships/image" Target="NUL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microsoft.com/office/2007/relationships/hdphoto" Target="NULL"/><Relationship Id="rId2" Type="http://schemas.openxmlformats.org/officeDocument/2006/relationships/image" Target="NUL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microsoft.com/office/2007/relationships/hdphoto" Target="NULL"/><Relationship Id="rId2" Type="http://schemas.openxmlformats.org/officeDocument/2006/relationships/image" Target="NUL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microsoft.com/office/2007/relationships/hdphoto" Target="NULL"/><Relationship Id="rId2" Type="http://schemas.openxmlformats.org/officeDocument/2006/relationships/image" Target="NUL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07/relationships/hdphoto" Target="NULL"/><Relationship Id="rId2" Type="http://schemas.openxmlformats.org/officeDocument/2006/relationships/image" Target="NUL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microsoft.com/office/2007/relationships/hdphoto" Target="NULL"/><Relationship Id="rId2" Type="http://schemas.openxmlformats.org/officeDocument/2006/relationships/image" Target="NUL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rotWithShape="1">
          <a:blip r:embed="rId2" cstate="print">
            <a:extLst>
              <a:ext uri="{28A0092B-C50C-407E-A947-70E740481C1C}">
                <a14:useLocalDpi xmlns:a14="http://schemas.microsoft.com/office/drawing/2010/main" val="0"/>
              </a:ext>
            </a:extLst>
          </a:blip>
          <a:srcRect r="7515"/>
          <a:stretch/>
        </p:blipFill>
        <p:spPr>
          <a:xfrm>
            <a:off x="-833684" y="-211016"/>
            <a:ext cx="3577888" cy="3868616"/>
          </a:xfrm>
          <a:prstGeom prst="rect">
            <a:avLst/>
          </a:prstGeom>
        </p:spPr>
      </p:pic>
      <p:sp>
        <p:nvSpPr>
          <p:cNvPr id="3" name="Подзаголовок 2">
            <a:extLst>
              <a:ext uri="{FF2B5EF4-FFF2-40B4-BE49-F238E27FC236}">
                <a16:creationId xmlns:a16="http://schemas.microsoft.com/office/drawing/2014/main" id="{D9B4A3B7-07EF-4172-909B-8FB992733DDE}"/>
              </a:ext>
            </a:extLst>
          </p:cNvPr>
          <p:cNvSpPr>
            <a:spLocks noGrp="1"/>
          </p:cNvSpPr>
          <p:nvPr>
            <p:ph type="subTitle" idx="1"/>
          </p:nvPr>
        </p:nvSpPr>
        <p:spPr>
          <a:xfrm>
            <a:off x="1754498" y="1114755"/>
            <a:ext cx="9112062" cy="2729418"/>
          </a:xfrm>
        </p:spPr>
        <p:txBody>
          <a:bodyPr>
            <a:noAutofit/>
          </a:bodyPr>
          <a:lstStyle/>
          <a:p>
            <a:r>
              <a:rPr lang="ru-RU" sz="7200" b="1" dirty="0">
                <a:solidFill>
                  <a:srgbClr val="0070C0"/>
                </a:solidFill>
              </a:rPr>
              <a:t>Реконструкция </a:t>
            </a:r>
          </a:p>
          <a:p>
            <a:r>
              <a:rPr lang="ru-RU" sz="7200" b="1" dirty="0">
                <a:solidFill>
                  <a:srgbClr val="0070C0"/>
                </a:solidFill>
              </a:rPr>
              <a:t>ДТП </a:t>
            </a:r>
          </a:p>
          <a:p>
            <a:r>
              <a:rPr lang="ru-RU" sz="7200" b="1" dirty="0">
                <a:solidFill>
                  <a:srgbClr val="0070C0"/>
                </a:solidFill>
              </a:rPr>
              <a:t> с участием детей</a:t>
            </a:r>
          </a:p>
          <a:p>
            <a:r>
              <a:rPr lang="ru-RU" sz="7200" b="1" dirty="0">
                <a:solidFill>
                  <a:srgbClr val="0070C0"/>
                </a:solidFill>
              </a:rPr>
              <a:t> г. Кемерово</a:t>
            </a:r>
          </a:p>
        </p:txBody>
      </p:sp>
      <p:pic>
        <p:nvPicPr>
          <p:cNvPr id="6" name="Рисунок 5"/>
          <p:cNvPicPr>
            <a:picLocks noChangeAspect="1"/>
          </p:cNvPicPr>
          <p:nvPr/>
        </p:nvPicPr>
        <p:blipFill>
          <a:blip r:embed="rId2">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rot="6042385">
            <a:off x="8862231" y="3638557"/>
            <a:ext cx="4534478" cy="4295179"/>
          </a:xfrm>
          <a:prstGeom prst="rect">
            <a:avLst/>
          </a:prstGeom>
        </p:spPr>
      </p:pic>
    </p:spTree>
    <p:extLst>
      <p:ext uri="{BB962C8B-B14F-4D97-AF65-F5344CB8AC3E}">
        <p14:creationId xmlns:p14="http://schemas.microsoft.com/office/powerpoint/2010/main" val="3230515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830F1CD-50A0-4886-9D0A-47253030BDA7}"/>
              </a:ext>
            </a:extLst>
          </p:cNvPr>
          <p:cNvSpPr>
            <a:spLocks noGrp="1"/>
          </p:cNvSpPr>
          <p:nvPr>
            <p:ph type="title"/>
          </p:nvPr>
        </p:nvSpPr>
        <p:spPr/>
        <p:txBody>
          <a:bodyPr/>
          <a:lstStyle/>
          <a:p>
            <a:r>
              <a:rPr lang="ru-RU" b="1" dirty="0">
                <a:solidFill>
                  <a:srgbClr val="FF0000"/>
                </a:solidFill>
              </a:rPr>
              <a:t>ДТП не произошло бы, если бы ребенок:</a:t>
            </a:r>
          </a:p>
        </p:txBody>
      </p:sp>
      <p:sp>
        <p:nvSpPr>
          <p:cNvPr id="3" name="Объект 2">
            <a:extLst>
              <a:ext uri="{FF2B5EF4-FFF2-40B4-BE49-F238E27FC236}">
                <a16:creationId xmlns:a16="http://schemas.microsoft.com/office/drawing/2014/main" id="{E2116245-50BD-4633-99E0-61EDC14C075D}"/>
              </a:ext>
            </a:extLst>
          </p:cNvPr>
          <p:cNvSpPr>
            <a:spLocks noGrp="1"/>
          </p:cNvSpPr>
          <p:nvPr>
            <p:ph idx="1"/>
          </p:nvPr>
        </p:nvSpPr>
        <p:spPr/>
        <p:txBody>
          <a:bodyPr/>
          <a:lstStyle/>
          <a:p>
            <a:r>
              <a:rPr lang="ru-RU" dirty="0"/>
              <a:t> </a:t>
            </a:r>
          </a:p>
        </p:txBody>
      </p:sp>
    </p:spTree>
    <p:extLst>
      <p:ext uri="{BB962C8B-B14F-4D97-AF65-F5344CB8AC3E}">
        <p14:creationId xmlns:p14="http://schemas.microsoft.com/office/powerpoint/2010/main" val="3572204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830F1CD-50A0-4886-9D0A-47253030BDA7}"/>
              </a:ext>
            </a:extLst>
          </p:cNvPr>
          <p:cNvSpPr>
            <a:spLocks noGrp="1"/>
          </p:cNvSpPr>
          <p:nvPr>
            <p:ph type="title"/>
          </p:nvPr>
        </p:nvSpPr>
        <p:spPr/>
        <p:txBody>
          <a:bodyPr/>
          <a:lstStyle/>
          <a:p>
            <a:r>
              <a:rPr lang="ru-RU" b="1" dirty="0">
                <a:solidFill>
                  <a:srgbClr val="FF0000"/>
                </a:solidFill>
              </a:rPr>
              <a:t>ДТП не произошло бы, если бы ребенок:</a:t>
            </a:r>
          </a:p>
        </p:txBody>
      </p:sp>
      <p:sp>
        <p:nvSpPr>
          <p:cNvPr id="3" name="Объект 2">
            <a:extLst>
              <a:ext uri="{FF2B5EF4-FFF2-40B4-BE49-F238E27FC236}">
                <a16:creationId xmlns:a16="http://schemas.microsoft.com/office/drawing/2014/main" id="{E2116245-50BD-4633-99E0-61EDC14C075D}"/>
              </a:ext>
            </a:extLst>
          </p:cNvPr>
          <p:cNvSpPr>
            <a:spLocks noGrp="1"/>
          </p:cNvSpPr>
          <p:nvPr>
            <p:ph idx="1"/>
          </p:nvPr>
        </p:nvSpPr>
        <p:spPr/>
        <p:txBody>
          <a:bodyPr/>
          <a:lstStyle/>
          <a:p>
            <a:pPr marL="0" indent="0">
              <a:buNone/>
            </a:pPr>
            <a:r>
              <a:rPr lang="ru-RU" b="1" dirty="0"/>
              <a:t>УБЕДИЛСЯ В БЕЗОПАСНОСТИ! (ЭТО САМОЕ ГЛАВНОЕ)</a:t>
            </a:r>
          </a:p>
          <a:p>
            <a:r>
              <a:rPr lang="ru-RU" dirty="0"/>
              <a:t>отправился до ближайшего пешеходного перехода, остановился, дождался зеленого сигнала светофора, убедился, что все остановились и только тогда начал переходить, постоянно наблюдая </a:t>
            </a:r>
          </a:p>
          <a:p>
            <a:endParaRPr lang="ru-RU" dirty="0"/>
          </a:p>
        </p:txBody>
      </p:sp>
    </p:spTree>
    <p:extLst>
      <p:ext uri="{BB962C8B-B14F-4D97-AF65-F5344CB8AC3E}">
        <p14:creationId xmlns:p14="http://schemas.microsoft.com/office/powerpoint/2010/main" val="4917389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a:extLst>
              <a:ext uri="{FF2B5EF4-FFF2-40B4-BE49-F238E27FC236}">
                <a16:creationId xmlns:a16="http://schemas.microsoft.com/office/drawing/2014/main" id="{93F58429-2265-45C7-97E4-DD1D5C8D0F33}"/>
              </a:ext>
            </a:extLst>
          </p:cNvPr>
          <p:cNvSpPr/>
          <p:nvPr/>
        </p:nvSpPr>
        <p:spPr>
          <a:xfrm>
            <a:off x="1549020" y="92424"/>
            <a:ext cx="9394371" cy="707886"/>
          </a:xfrm>
          <a:prstGeom prst="rect">
            <a:avLst/>
          </a:prstGeom>
        </p:spPr>
        <p:txBody>
          <a:bodyPr wrap="square">
            <a:spAutoFit/>
          </a:bodyPr>
          <a:lstStyle/>
          <a:p>
            <a:pPr algn="ctr"/>
            <a:r>
              <a:rPr lang="ru-RU" sz="4000" b="1" dirty="0">
                <a:solidFill>
                  <a:srgbClr val="0070C0"/>
                </a:solidFill>
                <a:ea typeface="Calibri" panose="020F0502020204030204" pitchFamily="34" charset="0"/>
                <a:cs typeface="Times New Roman" panose="02020603050405020304" pitchFamily="18" charset="0"/>
              </a:rPr>
              <a:t>Фото с ДТП 3. ул. Рукавишникова </a:t>
            </a:r>
            <a:endParaRPr lang="ru-RU" sz="4000" dirty="0">
              <a:solidFill>
                <a:srgbClr val="0070C0"/>
              </a:solidFill>
              <a:effectLst/>
              <a:ea typeface="Calibri" panose="020F0502020204030204" pitchFamily="34" charset="0"/>
              <a:cs typeface="Times New Roman" panose="02020603050405020304" pitchFamily="18" charset="0"/>
            </a:endParaRPr>
          </a:p>
        </p:txBody>
      </p:sp>
      <p:pic>
        <p:nvPicPr>
          <p:cNvPr id="5" name="Рисунок 4">
            <a:extLst>
              <a:ext uri="{FF2B5EF4-FFF2-40B4-BE49-F238E27FC236}">
                <a16:creationId xmlns:a16="http://schemas.microsoft.com/office/drawing/2014/main" id="{9759E423-8506-406D-A143-0482BC79FFF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74205" y="800310"/>
            <a:ext cx="9144000" cy="6858000"/>
          </a:xfrm>
          <a:prstGeom prst="rect">
            <a:avLst/>
          </a:prstGeom>
        </p:spPr>
      </p:pic>
    </p:spTree>
    <p:extLst>
      <p:ext uri="{BB962C8B-B14F-4D97-AF65-F5344CB8AC3E}">
        <p14:creationId xmlns:p14="http://schemas.microsoft.com/office/powerpoint/2010/main" val="19087334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9471629-7C16-4503-B282-25FDB749B740}"/>
              </a:ext>
            </a:extLst>
          </p:cNvPr>
          <p:cNvSpPr>
            <a:spLocks noGrp="1"/>
          </p:cNvSpPr>
          <p:nvPr>
            <p:ph type="title"/>
          </p:nvPr>
        </p:nvSpPr>
        <p:spPr>
          <a:xfrm>
            <a:off x="1676400" y="4826907"/>
            <a:ext cx="10515600" cy="1325563"/>
          </a:xfrm>
        </p:spPr>
        <p:txBody>
          <a:bodyPr>
            <a:normAutofit/>
          </a:bodyPr>
          <a:lstStyle/>
          <a:p>
            <a:r>
              <a:rPr lang="ru-RU" b="1" dirty="0">
                <a:solidFill>
                  <a:srgbClr val="C00000"/>
                </a:solidFill>
              </a:rPr>
              <a:t>От полученных травм пешеход скончался.</a:t>
            </a:r>
          </a:p>
        </p:txBody>
      </p:sp>
      <p:sp>
        <p:nvSpPr>
          <p:cNvPr id="3" name="Объект 2">
            <a:extLst>
              <a:ext uri="{FF2B5EF4-FFF2-40B4-BE49-F238E27FC236}">
                <a16:creationId xmlns:a16="http://schemas.microsoft.com/office/drawing/2014/main" id="{35FEFF97-0724-43BD-8FA7-9EFC725B76EF}"/>
              </a:ext>
            </a:extLst>
          </p:cNvPr>
          <p:cNvSpPr>
            <a:spLocks noGrp="1"/>
          </p:cNvSpPr>
          <p:nvPr>
            <p:ph idx="1"/>
          </p:nvPr>
        </p:nvSpPr>
        <p:spPr>
          <a:xfrm>
            <a:off x="435429" y="589416"/>
            <a:ext cx="10918371" cy="4353605"/>
          </a:xfrm>
        </p:spPr>
        <p:txBody>
          <a:bodyPr>
            <a:normAutofit/>
          </a:bodyPr>
          <a:lstStyle/>
          <a:p>
            <a:pPr marL="0" indent="0">
              <a:buNone/>
            </a:pPr>
            <a:r>
              <a:rPr lang="ru-RU" sz="4600" b="1" dirty="0"/>
              <a:t>ДТП 3.</a:t>
            </a:r>
          </a:p>
          <a:p>
            <a:pPr marL="0" indent="0">
              <a:buNone/>
            </a:pPr>
            <a:r>
              <a:rPr lang="ru-RU" sz="3600" dirty="0"/>
              <a:t>Водитель, управляя автомобилем GENESIS GV80, двигался по ул. Дзержинского, при проезде регулируемого перекрестка допустила наезд на несовершеннолетнего пешехода, который начал переходить проезжую части дороги по регулируемому пешеходному переходу (на разрешающий сигнал светофора.</a:t>
            </a:r>
          </a:p>
        </p:txBody>
      </p:sp>
    </p:spTree>
    <p:extLst>
      <p:ext uri="{BB962C8B-B14F-4D97-AF65-F5344CB8AC3E}">
        <p14:creationId xmlns:p14="http://schemas.microsoft.com/office/powerpoint/2010/main" val="9778989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a:extLst>
              <a:ext uri="{FF2B5EF4-FFF2-40B4-BE49-F238E27FC236}">
                <a16:creationId xmlns:a16="http://schemas.microsoft.com/office/drawing/2014/main" id="{904251FB-BE7D-4663-BD12-DCE8289C8F6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042659"/>
            <a:ext cx="12192000" cy="6054342"/>
          </a:xfrm>
          <a:prstGeom prst="rect">
            <a:avLst/>
          </a:prstGeom>
        </p:spPr>
      </p:pic>
      <p:sp>
        <p:nvSpPr>
          <p:cNvPr id="10" name="Прямоугольник 9"/>
          <p:cNvSpPr/>
          <p:nvPr/>
        </p:nvSpPr>
        <p:spPr>
          <a:xfrm>
            <a:off x="3079303" y="188023"/>
            <a:ext cx="6474333" cy="707886"/>
          </a:xfrm>
          <a:prstGeom prst="rect">
            <a:avLst/>
          </a:prstGeom>
        </p:spPr>
        <p:txBody>
          <a:bodyPr wrap="square">
            <a:spAutoFit/>
          </a:bodyPr>
          <a:lstStyle/>
          <a:p>
            <a:pPr algn="ctr"/>
            <a:r>
              <a:rPr lang="ru-RU" sz="4000" b="1" dirty="0">
                <a:solidFill>
                  <a:srgbClr val="0070C0"/>
                </a:solidFill>
                <a:ea typeface="Calibri" panose="020F0502020204030204" pitchFamily="34" charset="0"/>
                <a:cs typeface="Times New Roman" panose="02020603050405020304" pitchFamily="18" charset="0"/>
              </a:rPr>
              <a:t>ДТП 3. ул. Рукавишникова</a:t>
            </a:r>
            <a:endParaRPr lang="ru-RU" sz="4000" dirty="0">
              <a:solidFill>
                <a:srgbClr val="0070C0"/>
              </a:solidFill>
              <a:effectLst/>
              <a:ea typeface="Calibri" panose="020F0502020204030204" pitchFamily="34" charset="0"/>
              <a:cs typeface="Times New Roman" panose="02020603050405020304" pitchFamily="18" charset="0"/>
            </a:endParaRPr>
          </a:p>
        </p:txBody>
      </p:sp>
      <p:cxnSp>
        <p:nvCxnSpPr>
          <p:cNvPr id="14" name="Прямая соединительная линия 13">
            <a:extLst>
              <a:ext uri="{FF2B5EF4-FFF2-40B4-BE49-F238E27FC236}">
                <a16:creationId xmlns:a16="http://schemas.microsoft.com/office/drawing/2014/main" id="{C3280C0D-3E9C-4A2C-9531-792F26313D9D}"/>
              </a:ext>
            </a:extLst>
          </p:cNvPr>
          <p:cNvCxnSpPr/>
          <p:nvPr/>
        </p:nvCxnSpPr>
        <p:spPr>
          <a:xfrm>
            <a:off x="2437889" y="888234"/>
            <a:ext cx="7757160" cy="0"/>
          </a:xfrm>
          <a:prstGeom prst="line">
            <a:avLst/>
          </a:prstGeom>
          <a:ln w="38100"/>
        </p:spPr>
        <p:style>
          <a:lnRef idx="1">
            <a:schemeClr val="dk1"/>
          </a:lnRef>
          <a:fillRef idx="0">
            <a:schemeClr val="dk1"/>
          </a:fillRef>
          <a:effectRef idx="0">
            <a:schemeClr val="dk1"/>
          </a:effectRef>
          <a:fontRef idx="minor">
            <a:schemeClr val="tx1"/>
          </a:fontRef>
        </p:style>
      </p:cxnSp>
      <p:pic>
        <p:nvPicPr>
          <p:cNvPr id="11" name="Рисунок 10">
            <a:extLst>
              <a:ext uri="{FF2B5EF4-FFF2-40B4-BE49-F238E27FC236}">
                <a16:creationId xmlns:a16="http://schemas.microsoft.com/office/drawing/2014/main" id="{74DC4D2A-F739-4089-8185-0136D3A2B328}"/>
              </a:ext>
            </a:extLst>
          </p:cNvPr>
          <p:cNvPicPr/>
          <p:nvPr/>
        </p:nvPicPr>
        <p:blipFill rotWithShape="1">
          <a:blip r:embed="rId2" cstate="print">
            <a:extLst>
              <a:ext uri="{28A0092B-C50C-407E-A947-70E740481C1C}">
                <a14:useLocalDpi xmlns:a14="http://schemas.microsoft.com/office/drawing/2010/main" val="0"/>
              </a:ext>
            </a:extLst>
          </a:blip>
          <a:srcRect l="73192"/>
          <a:stretch/>
        </p:blipFill>
        <p:spPr bwMode="auto">
          <a:xfrm>
            <a:off x="2510971" y="2500623"/>
            <a:ext cx="855354" cy="1856754"/>
          </a:xfrm>
          <a:prstGeom prst="rect">
            <a:avLst/>
          </a:prstGeom>
          <a:noFill/>
          <a:ln>
            <a:noFill/>
          </a:ln>
          <a:extLst>
            <a:ext uri="{53640926-AAD7-44D8-BBD7-CCE9431645EC}">
              <a14:shadowObscured xmlns:a14="http://schemas.microsoft.com/office/drawing/2010/main"/>
            </a:ext>
          </a:extLst>
        </p:spPr>
      </p:pic>
      <p:pic>
        <p:nvPicPr>
          <p:cNvPr id="12" name="Рисунок 11">
            <a:extLst>
              <a:ext uri="{FF2B5EF4-FFF2-40B4-BE49-F238E27FC236}">
                <a16:creationId xmlns:a16="http://schemas.microsoft.com/office/drawing/2014/main" id="{9771DF75-940F-4FF8-AD37-DFC2765D83AC}"/>
              </a:ext>
            </a:extLst>
          </p:cNvPr>
          <p:cNvPicPr/>
          <p:nvPr/>
        </p:nvPicPr>
        <p:blipFill>
          <a:blip r:embed="rId2">
            <a:extLst>
              <a:ext uri="{BEBA8EAE-BF5A-486C-A8C5-ECC9F3942E4B}">
                <a14:imgProps xmlns:a14="http://schemas.microsoft.com/office/drawing/2010/main">
                  <a14:imgLayer r:embed="rId3">
                    <a14:imgEffect>
                      <a14:backgroundRemoval t="7500" b="91500" l="5747" r="93870">
                        <a14:foregroundMark x1="13793" y1="74500" x2="13793" y2="74500"/>
                        <a14:foregroundMark x1="85057" y1="76000" x2="85057" y2="76000"/>
                        <a14:foregroundMark x1="88123" y1="71500" x2="88123" y2="71500"/>
                        <a14:foregroundMark x1="65134" y1="86000" x2="65134" y2="86000"/>
                        <a14:foregroundMark x1="73946" y1="80000" x2="73946" y2="80000"/>
                        <a14:foregroundMark x1="84291" y1="91500" x2="84291" y2="91500"/>
                        <a14:foregroundMark x1="15326" y1="87000" x2="15326" y2="87000"/>
                        <a14:foregroundMark x1="44444" y1="24000" x2="44444" y2="24000"/>
                        <a14:foregroundMark x1="60536" y1="7500" x2="60536" y2="7500"/>
                        <a14:foregroundMark x1="10345" y1="29000" x2="10345" y2="29000"/>
                        <a14:foregroundMark x1="93870" y1="29000" x2="93870" y2="29000"/>
                        <a14:foregroundMark x1="44444" y1="69500" x2="44444" y2="69500"/>
                        <a14:foregroundMark x1="8046" y1="66500" x2="8046" y2="66500"/>
                        <a14:foregroundMark x1="19923" y1="55000" x2="19923" y2="55000"/>
                        <a14:foregroundMark x1="84291" y1="57000" x2="84291" y2="57000"/>
                        <a14:foregroundMark x1="91571" y1="55000" x2="91571" y2="55000"/>
                        <a14:foregroundMark x1="81226" y1="58000" x2="81226" y2="58000"/>
                        <a14:foregroundMark x1="86590" y1="52000" x2="86590" y2="52000"/>
                        <a14:foregroundMark x1="85057" y1="77000" x2="85057" y2="77000"/>
                        <a14:foregroundMark x1="50192" y1="73500" x2="50192" y2="73500"/>
                        <a14:foregroundMark x1="16092" y1="78000" x2="16092" y2="78000"/>
                        <a14:foregroundMark x1="17625" y1="60000" x2="17625" y2="60000"/>
                        <a14:foregroundMark x1="18391" y1="56000" x2="18391" y2="56000"/>
                        <a14:foregroundMark x1="15326" y1="55000" x2="15326" y2="55000"/>
                        <a14:foregroundMark x1="12261" y1="56000" x2="12261" y2="56000"/>
                        <a14:foregroundMark x1="20690" y1="61500" x2="20690" y2="61500"/>
                        <a14:foregroundMark x1="27203" y1="58000" x2="27203" y2="58000"/>
                        <a14:foregroundMark x1="7280" y1="55000" x2="7280" y2="55000"/>
                        <a14:foregroundMark x1="5747" y1="30000" x2="5747" y2="30000"/>
                        <a14:foregroundMark x1="28736" y1="59000" x2="28736" y2="59000"/>
                        <a14:foregroundMark x1="73180" y1="59000" x2="73180" y2="59000"/>
                      </a14:backgroundRemoval>
                    </a14:imgEffect>
                  </a14:imgLayer>
                </a14:imgProps>
              </a:ext>
              <a:ext uri="{28A0092B-C50C-407E-A947-70E740481C1C}">
                <a14:useLocalDpi xmlns:a14="http://schemas.microsoft.com/office/drawing/2010/main" val="0"/>
              </a:ext>
            </a:extLst>
          </a:blip>
          <a:srcRect/>
          <a:stretch>
            <a:fillRect/>
          </a:stretch>
        </p:blipFill>
        <p:spPr bwMode="auto">
          <a:xfrm>
            <a:off x="5527882" y="2225415"/>
            <a:ext cx="1889125" cy="1447800"/>
          </a:xfrm>
          <a:prstGeom prst="rect">
            <a:avLst/>
          </a:prstGeom>
          <a:noFill/>
        </p:spPr>
      </p:pic>
    </p:spTree>
    <p:extLst>
      <p:ext uri="{BB962C8B-B14F-4D97-AF65-F5344CB8AC3E}">
        <p14:creationId xmlns:p14="http://schemas.microsoft.com/office/powerpoint/2010/main" val="2892338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nodeType="clickEffect">
                                  <p:stCondLst>
                                    <p:cond delay="0"/>
                                  </p:stCondLst>
                                  <p:childTnLst>
                                    <p:animMotion origin="layout" path="M 4.375E-6 0 L 0.21237 0.1794 " pathEditMode="relative" rAng="0" ptsTypes="AA">
                                      <p:cBhvr>
                                        <p:cTn id="6" dur="2000" fill="hold"/>
                                        <p:tgtEl>
                                          <p:spTgt spid="11"/>
                                        </p:tgtEl>
                                        <p:attrNameLst>
                                          <p:attrName>ppt_x</p:attrName>
                                          <p:attrName>ppt_y</p:attrName>
                                        </p:attrNameLst>
                                      </p:cBhvr>
                                      <p:rCtr x="10612" y="895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830F1CD-50A0-4886-9D0A-47253030BDA7}"/>
              </a:ext>
            </a:extLst>
          </p:cNvPr>
          <p:cNvSpPr>
            <a:spLocks noGrp="1"/>
          </p:cNvSpPr>
          <p:nvPr>
            <p:ph type="title"/>
          </p:nvPr>
        </p:nvSpPr>
        <p:spPr/>
        <p:txBody>
          <a:bodyPr/>
          <a:lstStyle/>
          <a:p>
            <a:r>
              <a:rPr lang="ru-RU" b="1" dirty="0">
                <a:solidFill>
                  <a:srgbClr val="FF0000"/>
                </a:solidFill>
              </a:rPr>
              <a:t>ДТП не произошло бы, если бы ребенок:</a:t>
            </a:r>
          </a:p>
        </p:txBody>
      </p:sp>
      <p:sp>
        <p:nvSpPr>
          <p:cNvPr id="3" name="Объект 2">
            <a:extLst>
              <a:ext uri="{FF2B5EF4-FFF2-40B4-BE49-F238E27FC236}">
                <a16:creationId xmlns:a16="http://schemas.microsoft.com/office/drawing/2014/main" id="{E2116245-50BD-4633-99E0-61EDC14C075D}"/>
              </a:ext>
            </a:extLst>
          </p:cNvPr>
          <p:cNvSpPr>
            <a:spLocks noGrp="1"/>
          </p:cNvSpPr>
          <p:nvPr>
            <p:ph idx="1"/>
          </p:nvPr>
        </p:nvSpPr>
        <p:spPr/>
        <p:txBody>
          <a:bodyPr/>
          <a:lstStyle/>
          <a:p>
            <a:r>
              <a:rPr lang="ru-RU" dirty="0"/>
              <a:t> </a:t>
            </a:r>
          </a:p>
        </p:txBody>
      </p:sp>
    </p:spTree>
    <p:extLst>
      <p:ext uri="{BB962C8B-B14F-4D97-AF65-F5344CB8AC3E}">
        <p14:creationId xmlns:p14="http://schemas.microsoft.com/office/powerpoint/2010/main" val="24676990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830F1CD-50A0-4886-9D0A-47253030BDA7}"/>
              </a:ext>
            </a:extLst>
          </p:cNvPr>
          <p:cNvSpPr>
            <a:spLocks noGrp="1"/>
          </p:cNvSpPr>
          <p:nvPr>
            <p:ph type="title"/>
          </p:nvPr>
        </p:nvSpPr>
        <p:spPr/>
        <p:txBody>
          <a:bodyPr/>
          <a:lstStyle/>
          <a:p>
            <a:r>
              <a:rPr lang="ru-RU" b="1" dirty="0">
                <a:solidFill>
                  <a:srgbClr val="FF0000"/>
                </a:solidFill>
              </a:rPr>
              <a:t>ДТП не произошло бы, если бы ребенок:</a:t>
            </a:r>
          </a:p>
        </p:txBody>
      </p:sp>
      <p:sp>
        <p:nvSpPr>
          <p:cNvPr id="3" name="Объект 2">
            <a:extLst>
              <a:ext uri="{FF2B5EF4-FFF2-40B4-BE49-F238E27FC236}">
                <a16:creationId xmlns:a16="http://schemas.microsoft.com/office/drawing/2014/main" id="{E2116245-50BD-4633-99E0-61EDC14C075D}"/>
              </a:ext>
            </a:extLst>
          </p:cNvPr>
          <p:cNvSpPr>
            <a:spLocks noGrp="1"/>
          </p:cNvSpPr>
          <p:nvPr>
            <p:ph idx="1"/>
          </p:nvPr>
        </p:nvSpPr>
        <p:spPr/>
        <p:txBody>
          <a:bodyPr/>
          <a:lstStyle/>
          <a:p>
            <a:pPr marL="0" indent="0">
              <a:buNone/>
            </a:pPr>
            <a:r>
              <a:rPr lang="ru-RU" b="1" dirty="0"/>
              <a:t>УБЕДИЛСЯ В БЕЗОПАСНОСТИ! (ЭТО САМОЕ ГЛАВНОЕ)</a:t>
            </a:r>
          </a:p>
          <a:p>
            <a:endParaRPr lang="ru-RU" dirty="0"/>
          </a:p>
          <a:p>
            <a:r>
              <a:rPr lang="ru-RU" dirty="0"/>
              <a:t>остановился, осмотрел весь перекресток, убедился, что весь транспорт остановился и пропускает его, и только тогда начал переходить, постоянно наблюдая </a:t>
            </a:r>
          </a:p>
          <a:p>
            <a:endParaRPr lang="ru-RU" dirty="0"/>
          </a:p>
        </p:txBody>
      </p:sp>
    </p:spTree>
    <p:extLst>
      <p:ext uri="{BB962C8B-B14F-4D97-AF65-F5344CB8AC3E}">
        <p14:creationId xmlns:p14="http://schemas.microsoft.com/office/powerpoint/2010/main" val="40985336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a:extLst>
              <a:ext uri="{FF2B5EF4-FFF2-40B4-BE49-F238E27FC236}">
                <a16:creationId xmlns:a16="http://schemas.microsoft.com/office/drawing/2014/main" id="{93F58429-2265-45C7-97E4-DD1D5C8D0F33}"/>
              </a:ext>
            </a:extLst>
          </p:cNvPr>
          <p:cNvSpPr/>
          <p:nvPr/>
        </p:nvSpPr>
        <p:spPr>
          <a:xfrm>
            <a:off x="1549020" y="92424"/>
            <a:ext cx="9394371" cy="707886"/>
          </a:xfrm>
          <a:prstGeom prst="rect">
            <a:avLst/>
          </a:prstGeom>
        </p:spPr>
        <p:txBody>
          <a:bodyPr wrap="square">
            <a:spAutoFit/>
          </a:bodyPr>
          <a:lstStyle/>
          <a:p>
            <a:pPr algn="ctr"/>
            <a:r>
              <a:rPr lang="ru-RU" sz="4000" b="1" dirty="0">
                <a:solidFill>
                  <a:srgbClr val="0070C0"/>
                </a:solidFill>
                <a:ea typeface="Calibri" panose="020F0502020204030204" pitchFamily="34" charset="0"/>
                <a:cs typeface="Times New Roman" panose="02020603050405020304" pitchFamily="18" charset="0"/>
              </a:rPr>
              <a:t>Фото с ДТП 4. ул. Серебряный бор </a:t>
            </a:r>
            <a:endParaRPr lang="ru-RU" sz="4000" dirty="0">
              <a:solidFill>
                <a:srgbClr val="0070C0"/>
              </a:solidFill>
              <a:effectLst/>
              <a:ea typeface="Calibri" panose="020F0502020204030204" pitchFamily="34" charset="0"/>
              <a:cs typeface="Times New Roman" panose="02020603050405020304" pitchFamily="18" charset="0"/>
            </a:endParaRPr>
          </a:p>
        </p:txBody>
      </p:sp>
      <p:pic>
        <p:nvPicPr>
          <p:cNvPr id="2" name="Рисунок 1">
            <a:extLst>
              <a:ext uri="{FF2B5EF4-FFF2-40B4-BE49-F238E27FC236}">
                <a16:creationId xmlns:a16="http://schemas.microsoft.com/office/drawing/2014/main" id="{EEE3B290-09B8-4A1A-BC60-A62B5ECF4835}"/>
              </a:ext>
            </a:extLst>
          </p:cNvPr>
          <p:cNvPicPr>
            <a:picLocks noChangeAspect="1"/>
          </p:cNvPicPr>
          <p:nvPr/>
        </p:nvPicPr>
        <p:blipFill>
          <a:blip r:embed="rId2"/>
          <a:stretch>
            <a:fillRect/>
          </a:stretch>
        </p:blipFill>
        <p:spPr>
          <a:xfrm>
            <a:off x="2717109" y="800310"/>
            <a:ext cx="7058192" cy="6858000"/>
          </a:xfrm>
          <a:prstGeom prst="rect">
            <a:avLst/>
          </a:prstGeom>
        </p:spPr>
      </p:pic>
    </p:spTree>
    <p:extLst>
      <p:ext uri="{BB962C8B-B14F-4D97-AF65-F5344CB8AC3E}">
        <p14:creationId xmlns:p14="http://schemas.microsoft.com/office/powerpoint/2010/main" val="24017035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9471629-7C16-4503-B282-25FDB749B740}"/>
              </a:ext>
            </a:extLst>
          </p:cNvPr>
          <p:cNvSpPr>
            <a:spLocks noGrp="1"/>
          </p:cNvSpPr>
          <p:nvPr>
            <p:ph type="title"/>
          </p:nvPr>
        </p:nvSpPr>
        <p:spPr>
          <a:xfrm>
            <a:off x="838200" y="4943021"/>
            <a:ext cx="10515600" cy="1325563"/>
          </a:xfrm>
        </p:spPr>
        <p:txBody>
          <a:bodyPr>
            <a:normAutofit/>
          </a:bodyPr>
          <a:lstStyle/>
          <a:p>
            <a:pPr algn="ctr"/>
            <a:r>
              <a:rPr lang="ru-RU" b="1" dirty="0">
                <a:solidFill>
                  <a:srgbClr val="C00000"/>
                </a:solidFill>
              </a:rPr>
              <a:t>Ушиб левой стопы </a:t>
            </a:r>
          </a:p>
        </p:txBody>
      </p:sp>
      <p:sp>
        <p:nvSpPr>
          <p:cNvPr id="3" name="Объект 2">
            <a:extLst>
              <a:ext uri="{FF2B5EF4-FFF2-40B4-BE49-F238E27FC236}">
                <a16:creationId xmlns:a16="http://schemas.microsoft.com/office/drawing/2014/main" id="{35FEFF97-0724-43BD-8FA7-9EFC725B76EF}"/>
              </a:ext>
            </a:extLst>
          </p:cNvPr>
          <p:cNvSpPr>
            <a:spLocks noGrp="1"/>
          </p:cNvSpPr>
          <p:nvPr>
            <p:ph idx="1"/>
          </p:nvPr>
        </p:nvSpPr>
        <p:spPr>
          <a:xfrm>
            <a:off x="435429" y="589416"/>
            <a:ext cx="10918371" cy="4353605"/>
          </a:xfrm>
        </p:spPr>
        <p:txBody>
          <a:bodyPr>
            <a:normAutofit lnSpcReduction="10000"/>
          </a:bodyPr>
          <a:lstStyle/>
          <a:p>
            <a:pPr marL="0" indent="0">
              <a:buNone/>
            </a:pPr>
            <a:r>
              <a:rPr lang="ru-RU" sz="4600" b="1" dirty="0"/>
              <a:t>ДТП 4.</a:t>
            </a:r>
          </a:p>
          <a:p>
            <a:pPr marL="0" indent="0">
              <a:buNone/>
            </a:pPr>
            <a:r>
              <a:rPr lang="ru-RU" sz="4600" dirty="0"/>
              <a:t>Водитель, управляя а/м NISSAN SUNNY, выезжая с прилегающей территории не уступил дорогу и совершил наезд на несовершеннолетнего велосипедиста, который двигался на велосипеде по тротуару.</a:t>
            </a:r>
          </a:p>
          <a:p>
            <a:pPr marL="0" indent="0">
              <a:buNone/>
            </a:pPr>
            <a:endParaRPr lang="ru-RU" sz="4600" dirty="0"/>
          </a:p>
          <a:p>
            <a:pPr marL="0" indent="0">
              <a:buNone/>
            </a:pPr>
            <a:endParaRPr lang="ru-RU" sz="3600" dirty="0"/>
          </a:p>
        </p:txBody>
      </p:sp>
    </p:spTree>
    <p:extLst>
      <p:ext uri="{BB962C8B-B14F-4D97-AF65-F5344CB8AC3E}">
        <p14:creationId xmlns:p14="http://schemas.microsoft.com/office/powerpoint/2010/main" val="4391615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a:extLst>
              <a:ext uri="{FF2B5EF4-FFF2-40B4-BE49-F238E27FC236}">
                <a16:creationId xmlns:a16="http://schemas.microsoft.com/office/drawing/2014/main" id="{7F32597E-CA84-4704-8CB5-FBF3DFE4E25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96058"/>
            <a:ext cx="12192000" cy="6054342"/>
          </a:xfrm>
          <a:prstGeom prst="rect">
            <a:avLst/>
          </a:prstGeom>
        </p:spPr>
      </p:pic>
      <p:sp>
        <p:nvSpPr>
          <p:cNvPr id="10" name="Прямоугольник 9"/>
          <p:cNvSpPr/>
          <p:nvPr/>
        </p:nvSpPr>
        <p:spPr>
          <a:xfrm>
            <a:off x="2963189" y="-11828"/>
            <a:ext cx="6474333" cy="707886"/>
          </a:xfrm>
          <a:prstGeom prst="rect">
            <a:avLst/>
          </a:prstGeom>
        </p:spPr>
        <p:txBody>
          <a:bodyPr wrap="square">
            <a:spAutoFit/>
          </a:bodyPr>
          <a:lstStyle/>
          <a:p>
            <a:pPr algn="ctr"/>
            <a:r>
              <a:rPr lang="ru-RU" sz="4000" b="1" dirty="0">
                <a:solidFill>
                  <a:srgbClr val="0070C0"/>
                </a:solidFill>
                <a:ea typeface="Calibri" panose="020F0502020204030204" pitchFamily="34" charset="0"/>
                <a:cs typeface="Times New Roman" panose="02020603050405020304" pitchFamily="18" charset="0"/>
              </a:rPr>
              <a:t>ДТП 4. ул. Серебряный бор</a:t>
            </a:r>
            <a:endParaRPr lang="ru-RU" sz="4000" dirty="0">
              <a:solidFill>
                <a:srgbClr val="0070C0"/>
              </a:solidFill>
              <a:effectLst/>
              <a:ea typeface="Calibri" panose="020F0502020204030204" pitchFamily="34" charset="0"/>
              <a:cs typeface="Times New Roman" panose="02020603050405020304" pitchFamily="18" charset="0"/>
            </a:endParaRPr>
          </a:p>
        </p:txBody>
      </p:sp>
      <p:cxnSp>
        <p:nvCxnSpPr>
          <p:cNvPr id="14" name="Прямая соединительная линия 13">
            <a:extLst>
              <a:ext uri="{FF2B5EF4-FFF2-40B4-BE49-F238E27FC236}">
                <a16:creationId xmlns:a16="http://schemas.microsoft.com/office/drawing/2014/main" id="{C3280C0D-3E9C-4A2C-9531-792F26313D9D}"/>
              </a:ext>
            </a:extLst>
          </p:cNvPr>
          <p:cNvCxnSpPr/>
          <p:nvPr/>
        </p:nvCxnSpPr>
        <p:spPr>
          <a:xfrm>
            <a:off x="2437889" y="888234"/>
            <a:ext cx="7757160" cy="0"/>
          </a:xfrm>
          <a:prstGeom prst="line">
            <a:avLst/>
          </a:prstGeom>
          <a:ln w="38100"/>
        </p:spPr>
        <p:style>
          <a:lnRef idx="1">
            <a:schemeClr val="dk1"/>
          </a:lnRef>
          <a:fillRef idx="0">
            <a:schemeClr val="dk1"/>
          </a:fillRef>
          <a:effectRef idx="0">
            <a:schemeClr val="dk1"/>
          </a:effectRef>
          <a:fontRef idx="minor">
            <a:schemeClr val="tx1"/>
          </a:fontRef>
        </p:style>
      </p:cxnSp>
      <p:pic>
        <p:nvPicPr>
          <p:cNvPr id="8" name="Рисунок 7">
            <a:extLst>
              <a:ext uri="{FF2B5EF4-FFF2-40B4-BE49-F238E27FC236}">
                <a16:creationId xmlns:a16="http://schemas.microsoft.com/office/drawing/2014/main" id="{C22CAD2B-107F-4E06-834F-355A4182CF03}"/>
              </a:ext>
            </a:extLst>
          </p:cNvPr>
          <p:cNvPicPr>
            <a:picLocks noChangeAspect="1"/>
          </p:cNvPicPr>
          <p:nvPr/>
        </p:nvPicPr>
        <p:blipFill>
          <a:blip r:embed="rId2" cstate="print">
            <a:extLst>
              <a:ext uri="{BEBA8EAE-BF5A-486C-A8C5-ECC9F3942E4B}">
                <a14:imgProps xmlns:a14="http://schemas.microsoft.com/office/drawing/2010/main">
                  <a14:imgLayer r:embed="rId3">
                    <a14:imgEffect>
                      <a14:backgroundRemoval t="504" b="98151" l="10000" r="90000">
                        <a14:foregroundMark x1="55222" y1="5042" x2="55222" y2="5042"/>
                        <a14:foregroundMark x1="26111" y1="92941" x2="26111" y2="92941"/>
                        <a14:foregroundMark x1="34556" y1="98319" x2="34556" y2="98319"/>
                        <a14:foregroundMark x1="54889" y1="504" x2="54889" y2="504"/>
                      </a14:backgroundRemoval>
                    </a14:imgEffect>
                  </a14:imgLayer>
                </a14:imgProps>
              </a:ext>
              <a:ext uri="{28A0092B-C50C-407E-A947-70E740481C1C}">
                <a14:useLocalDpi xmlns:a14="http://schemas.microsoft.com/office/drawing/2010/main" val="0"/>
              </a:ext>
            </a:extLst>
          </a:blip>
          <a:stretch>
            <a:fillRect/>
          </a:stretch>
        </p:blipFill>
        <p:spPr>
          <a:xfrm>
            <a:off x="1968350" y="2911155"/>
            <a:ext cx="3126164" cy="2066742"/>
          </a:xfrm>
          <a:prstGeom prst="rect">
            <a:avLst/>
          </a:prstGeom>
        </p:spPr>
      </p:pic>
      <p:pic>
        <p:nvPicPr>
          <p:cNvPr id="11" name="Рисунок 10">
            <a:extLst>
              <a:ext uri="{FF2B5EF4-FFF2-40B4-BE49-F238E27FC236}">
                <a16:creationId xmlns:a16="http://schemas.microsoft.com/office/drawing/2014/main" id="{B7D29FE1-67BC-4B8F-9182-2231BC87ACCE}"/>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9677" b="89919" l="9907" r="94118">
                        <a14:foregroundMark x1="16718" y1="86694" x2="16718" y2="86694"/>
                        <a14:foregroundMark x1="85759" y1="83871" x2="85759" y2="83871"/>
                        <a14:foregroundMark x1="94118" y1="62097" x2="94118" y2="62097"/>
                      </a14:backgroundRemoval>
                    </a14:imgEffect>
                  </a14:imgLayer>
                </a14:imgProps>
              </a:ext>
            </a:extLst>
          </a:blip>
          <a:stretch>
            <a:fillRect/>
          </a:stretch>
        </p:blipFill>
        <p:spPr>
          <a:xfrm>
            <a:off x="5950858" y="3429000"/>
            <a:ext cx="1342864" cy="1031053"/>
          </a:xfrm>
          <a:prstGeom prst="rect">
            <a:avLst/>
          </a:prstGeom>
        </p:spPr>
      </p:pic>
    </p:spTree>
    <p:extLst>
      <p:ext uri="{BB962C8B-B14F-4D97-AF65-F5344CB8AC3E}">
        <p14:creationId xmlns:p14="http://schemas.microsoft.com/office/powerpoint/2010/main" val="9690545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a:extLst>
              <a:ext uri="{FF2B5EF4-FFF2-40B4-BE49-F238E27FC236}">
                <a16:creationId xmlns:a16="http://schemas.microsoft.com/office/drawing/2014/main" id="{93F58429-2265-45C7-97E4-DD1D5C8D0F33}"/>
              </a:ext>
            </a:extLst>
          </p:cNvPr>
          <p:cNvSpPr/>
          <p:nvPr/>
        </p:nvSpPr>
        <p:spPr>
          <a:xfrm>
            <a:off x="1549020" y="92424"/>
            <a:ext cx="9394371" cy="707886"/>
          </a:xfrm>
          <a:prstGeom prst="rect">
            <a:avLst/>
          </a:prstGeom>
        </p:spPr>
        <p:txBody>
          <a:bodyPr wrap="square">
            <a:spAutoFit/>
          </a:bodyPr>
          <a:lstStyle/>
          <a:p>
            <a:pPr algn="ctr"/>
            <a:r>
              <a:rPr lang="ru-RU" sz="4000" b="1" dirty="0">
                <a:solidFill>
                  <a:srgbClr val="0070C0"/>
                </a:solidFill>
                <a:ea typeface="Calibri" panose="020F0502020204030204" pitchFamily="34" charset="0"/>
                <a:cs typeface="Times New Roman" panose="02020603050405020304" pitchFamily="18" charset="0"/>
              </a:rPr>
              <a:t>Фото с ДТП 1. Улица Рукавишникова</a:t>
            </a:r>
            <a:endParaRPr lang="ru-RU" sz="4000" dirty="0">
              <a:solidFill>
                <a:srgbClr val="0070C0"/>
              </a:solidFill>
              <a:effectLst/>
              <a:ea typeface="Calibri" panose="020F0502020204030204" pitchFamily="34" charset="0"/>
              <a:cs typeface="Times New Roman" panose="02020603050405020304" pitchFamily="18" charset="0"/>
            </a:endParaRPr>
          </a:p>
        </p:txBody>
      </p:sp>
      <p:pic>
        <p:nvPicPr>
          <p:cNvPr id="4" name="Рисунок 3">
            <a:extLst>
              <a:ext uri="{FF2B5EF4-FFF2-40B4-BE49-F238E27FC236}">
                <a16:creationId xmlns:a16="http://schemas.microsoft.com/office/drawing/2014/main" id="{2A3BA526-9D2A-47A6-9B38-059FF7881E7B}"/>
              </a:ext>
            </a:extLst>
          </p:cNvPr>
          <p:cNvPicPr>
            <a:picLocks noChangeAspect="1"/>
          </p:cNvPicPr>
          <p:nvPr/>
        </p:nvPicPr>
        <p:blipFill rotWithShape="1">
          <a:blip r:embed="rId2">
            <a:extLst>
              <a:ext uri="{28A0092B-C50C-407E-A947-70E740481C1C}">
                <a14:useLocalDpi xmlns:a14="http://schemas.microsoft.com/office/drawing/2010/main" val="0"/>
              </a:ext>
            </a:extLst>
          </a:blip>
          <a:srcRect b="9931"/>
          <a:stretch/>
        </p:blipFill>
        <p:spPr>
          <a:xfrm>
            <a:off x="2938777" y="895909"/>
            <a:ext cx="6614859" cy="6176963"/>
          </a:xfrm>
          <a:prstGeom prst="rect">
            <a:avLst/>
          </a:prstGeom>
        </p:spPr>
      </p:pic>
    </p:spTree>
    <p:extLst>
      <p:ext uri="{BB962C8B-B14F-4D97-AF65-F5344CB8AC3E}">
        <p14:creationId xmlns:p14="http://schemas.microsoft.com/office/powerpoint/2010/main" val="7471466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830F1CD-50A0-4886-9D0A-47253030BDA7}"/>
              </a:ext>
            </a:extLst>
          </p:cNvPr>
          <p:cNvSpPr>
            <a:spLocks noGrp="1"/>
          </p:cNvSpPr>
          <p:nvPr>
            <p:ph type="title"/>
          </p:nvPr>
        </p:nvSpPr>
        <p:spPr/>
        <p:txBody>
          <a:bodyPr/>
          <a:lstStyle/>
          <a:p>
            <a:r>
              <a:rPr lang="ru-RU" b="1" dirty="0">
                <a:solidFill>
                  <a:srgbClr val="FF0000"/>
                </a:solidFill>
              </a:rPr>
              <a:t>ДТП не произошло бы, если бы ребенок:</a:t>
            </a:r>
          </a:p>
        </p:txBody>
      </p:sp>
      <p:sp>
        <p:nvSpPr>
          <p:cNvPr id="3" name="Объект 2">
            <a:extLst>
              <a:ext uri="{FF2B5EF4-FFF2-40B4-BE49-F238E27FC236}">
                <a16:creationId xmlns:a16="http://schemas.microsoft.com/office/drawing/2014/main" id="{E2116245-50BD-4633-99E0-61EDC14C075D}"/>
              </a:ext>
            </a:extLst>
          </p:cNvPr>
          <p:cNvSpPr>
            <a:spLocks noGrp="1"/>
          </p:cNvSpPr>
          <p:nvPr>
            <p:ph idx="1"/>
          </p:nvPr>
        </p:nvSpPr>
        <p:spPr/>
        <p:txBody>
          <a:bodyPr/>
          <a:lstStyle/>
          <a:p>
            <a:r>
              <a:rPr lang="ru-RU" dirty="0"/>
              <a:t> </a:t>
            </a:r>
          </a:p>
        </p:txBody>
      </p:sp>
    </p:spTree>
    <p:extLst>
      <p:ext uri="{BB962C8B-B14F-4D97-AF65-F5344CB8AC3E}">
        <p14:creationId xmlns:p14="http://schemas.microsoft.com/office/powerpoint/2010/main" val="37844935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830F1CD-50A0-4886-9D0A-47253030BDA7}"/>
              </a:ext>
            </a:extLst>
          </p:cNvPr>
          <p:cNvSpPr>
            <a:spLocks noGrp="1"/>
          </p:cNvSpPr>
          <p:nvPr>
            <p:ph type="title"/>
          </p:nvPr>
        </p:nvSpPr>
        <p:spPr/>
        <p:txBody>
          <a:bodyPr/>
          <a:lstStyle/>
          <a:p>
            <a:r>
              <a:rPr lang="ru-RU" b="1" dirty="0">
                <a:solidFill>
                  <a:srgbClr val="FF0000"/>
                </a:solidFill>
              </a:rPr>
              <a:t>ДТП не произошло бы, если бы ребенок:</a:t>
            </a:r>
          </a:p>
        </p:txBody>
      </p:sp>
      <p:sp>
        <p:nvSpPr>
          <p:cNvPr id="3" name="Объект 2">
            <a:extLst>
              <a:ext uri="{FF2B5EF4-FFF2-40B4-BE49-F238E27FC236}">
                <a16:creationId xmlns:a16="http://schemas.microsoft.com/office/drawing/2014/main" id="{E2116245-50BD-4633-99E0-61EDC14C075D}"/>
              </a:ext>
            </a:extLst>
          </p:cNvPr>
          <p:cNvSpPr>
            <a:spLocks noGrp="1"/>
          </p:cNvSpPr>
          <p:nvPr>
            <p:ph idx="1"/>
          </p:nvPr>
        </p:nvSpPr>
        <p:spPr/>
        <p:txBody>
          <a:bodyPr/>
          <a:lstStyle/>
          <a:p>
            <a:pPr marL="0" indent="0">
              <a:buNone/>
            </a:pPr>
            <a:r>
              <a:rPr lang="ru-RU" b="1" dirty="0"/>
              <a:t>УБЕДИЛСЯ В БЕЗОПАСНОСТИ! (ЭТО САМОЕ ГЛАВНОЕ)</a:t>
            </a:r>
          </a:p>
          <a:p>
            <a:endParaRPr lang="ru-RU" dirty="0"/>
          </a:p>
          <a:p>
            <a:r>
              <a:rPr lang="ru-RU" dirty="0"/>
              <a:t>притормозил перед проезжей частью, убедился, что нет транспорта, или что велосипедиста пропускают и только потом пересекать проезжую часть</a:t>
            </a:r>
          </a:p>
          <a:p>
            <a:endParaRPr lang="ru-RU" dirty="0"/>
          </a:p>
        </p:txBody>
      </p:sp>
    </p:spTree>
    <p:extLst>
      <p:ext uri="{BB962C8B-B14F-4D97-AF65-F5344CB8AC3E}">
        <p14:creationId xmlns:p14="http://schemas.microsoft.com/office/powerpoint/2010/main" val="30557172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a:extLst>
              <a:ext uri="{FF2B5EF4-FFF2-40B4-BE49-F238E27FC236}">
                <a16:creationId xmlns:a16="http://schemas.microsoft.com/office/drawing/2014/main" id="{93F58429-2265-45C7-97E4-DD1D5C8D0F33}"/>
              </a:ext>
            </a:extLst>
          </p:cNvPr>
          <p:cNvSpPr/>
          <p:nvPr/>
        </p:nvSpPr>
        <p:spPr>
          <a:xfrm>
            <a:off x="1549020" y="92424"/>
            <a:ext cx="9394371" cy="707886"/>
          </a:xfrm>
          <a:prstGeom prst="rect">
            <a:avLst/>
          </a:prstGeom>
        </p:spPr>
        <p:txBody>
          <a:bodyPr wrap="square">
            <a:spAutoFit/>
          </a:bodyPr>
          <a:lstStyle/>
          <a:p>
            <a:pPr algn="ctr"/>
            <a:r>
              <a:rPr lang="ru-RU" sz="4000" b="1" dirty="0">
                <a:solidFill>
                  <a:srgbClr val="0070C0"/>
                </a:solidFill>
                <a:ea typeface="Calibri" panose="020F0502020204030204" pitchFamily="34" charset="0"/>
                <a:cs typeface="Times New Roman" panose="02020603050405020304" pitchFamily="18" charset="0"/>
              </a:rPr>
              <a:t>Фото с ДТП 5. 2-й пер. Авроры</a:t>
            </a:r>
            <a:endParaRPr lang="ru-RU" sz="4000" dirty="0">
              <a:solidFill>
                <a:srgbClr val="0070C0"/>
              </a:solidFill>
              <a:effectLst/>
              <a:ea typeface="Calibri" panose="020F0502020204030204" pitchFamily="34" charset="0"/>
              <a:cs typeface="Times New Roman" panose="02020603050405020304" pitchFamily="18" charset="0"/>
            </a:endParaRPr>
          </a:p>
        </p:txBody>
      </p:sp>
      <p:pic>
        <p:nvPicPr>
          <p:cNvPr id="3" name="Рисунок 2">
            <a:extLst>
              <a:ext uri="{FF2B5EF4-FFF2-40B4-BE49-F238E27FC236}">
                <a16:creationId xmlns:a16="http://schemas.microsoft.com/office/drawing/2014/main" id="{EF4B9C59-522A-4FF8-908F-BB76C9F931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13465" y="800310"/>
            <a:ext cx="9165069" cy="6858000"/>
          </a:xfrm>
          <a:prstGeom prst="rect">
            <a:avLst/>
          </a:prstGeom>
        </p:spPr>
      </p:pic>
    </p:spTree>
    <p:extLst>
      <p:ext uri="{BB962C8B-B14F-4D97-AF65-F5344CB8AC3E}">
        <p14:creationId xmlns:p14="http://schemas.microsoft.com/office/powerpoint/2010/main" val="27350752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9471629-7C16-4503-B282-25FDB749B740}"/>
              </a:ext>
            </a:extLst>
          </p:cNvPr>
          <p:cNvSpPr>
            <a:spLocks noGrp="1"/>
          </p:cNvSpPr>
          <p:nvPr>
            <p:ph type="title"/>
          </p:nvPr>
        </p:nvSpPr>
        <p:spPr>
          <a:xfrm>
            <a:off x="1676400" y="4826907"/>
            <a:ext cx="10515600" cy="1325563"/>
          </a:xfrm>
        </p:spPr>
        <p:txBody>
          <a:bodyPr>
            <a:normAutofit/>
          </a:bodyPr>
          <a:lstStyle/>
          <a:p>
            <a:r>
              <a:rPr lang="ru-RU" b="1" dirty="0">
                <a:solidFill>
                  <a:srgbClr val="C00000"/>
                </a:solidFill>
              </a:rPr>
              <a:t>От полученных травм пешеход скончался.</a:t>
            </a:r>
          </a:p>
        </p:txBody>
      </p:sp>
      <p:sp>
        <p:nvSpPr>
          <p:cNvPr id="3" name="Объект 2">
            <a:extLst>
              <a:ext uri="{FF2B5EF4-FFF2-40B4-BE49-F238E27FC236}">
                <a16:creationId xmlns:a16="http://schemas.microsoft.com/office/drawing/2014/main" id="{35FEFF97-0724-43BD-8FA7-9EFC725B76EF}"/>
              </a:ext>
            </a:extLst>
          </p:cNvPr>
          <p:cNvSpPr>
            <a:spLocks noGrp="1"/>
          </p:cNvSpPr>
          <p:nvPr>
            <p:ph idx="1"/>
          </p:nvPr>
        </p:nvSpPr>
        <p:spPr>
          <a:xfrm>
            <a:off x="435429" y="589416"/>
            <a:ext cx="10918371" cy="4353605"/>
          </a:xfrm>
        </p:spPr>
        <p:txBody>
          <a:bodyPr>
            <a:normAutofit/>
          </a:bodyPr>
          <a:lstStyle/>
          <a:p>
            <a:pPr marL="0" indent="0">
              <a:buNone/>
            </a:pPr>
            <a:r>
              <a:rPr lang="ru-RU" sz="4600" b="1" dirty="0"/>
              <a:t>ДТП 5.</a:t>
            </a:r>
          </a:p>
          <a:p>
            <a:pPr marL="0" indent="0">
              <a:lnSpc>
                <a:spcPct val="100000"/>
              </a:lnSpc>
              <a:spcBef>
                <a:spcPts val="0"/>
              </a:spcBef>
              <a:buNone/>
            </a:pPr>
            <a:r>
              <a:rPr lang="ru-RU" sz="3600" dirty="0"/>
              <a:t>Водитель, управляя автомобилем DATSUN ON-DO, в</a:t>
            </a:r>
          </a:p>
          <a:p>
            <a:pPr marL="0" indent="0">
              <a:lnSpc>
                <a:spcPct val="100000"/>
              </a:lnSpc>
              <a:spcBef>
                <a:spcPts val="0"/>
              </a:spcBef>
              <a:buNone/>
            </a:pPr>
            <a:r>
              <a:rPr lang="ru-RU" sz="3600" dirty="0"/>
              <a:t>направлении ул. Серебряный бор, совершил наезд на</a:t>
            </a:r>
          </a:p>
          <a:p>
            <a:pPr marL="0" indent="0">
              <a:lnSpc>
                <a:spcPct val="100000"/>
              </a:lnSpc>
              <a:spcBef>
                <a:spcPts val="0"/>
              </a:spcBef>
              <a:buNone/>
            </a:pPr>
            <a:r>
              <a:rPr lang="ru-RU" sz="3600" dirty="0"/>
              <a:t>несовершеннолетнего пешехода, который переходил</a:t>
            </a:r>
          </a:p>
          <a:p>
            <a:pPr marL="0" indent="0">
              <a:lnSpc>
                <a:spcPct val="100000"/>
              </a:lnSpc>
              <a:spcBef>
                <a:spcPts val="0"/>
              </a:spcBef>
              <a:buNone/>
            </a:pPr>
            <a:r>
              <a:rPr lang="ru-RU" sz="3600" dirty="0"/>
              <a:t>проезжую часть дороги по нерегулируемому пешеходному переходу</a:t>
            </a:r>
          </a:p>
        </p:txBody>
      </p:sp>
    </p:spTree>
    <p:extLst>
      <p:ext uri="{BB962C8B-B14F-4D97-AF65-F5344CB8AC3E}">
        <p14:creationId xmlns:p14="http://schemas.microsoft.com/office/powerpoint/2010/main" val="38528012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Прямоугольник 9"/>
          <p:cNvSpPr/>
          <p:nvPr/>
        </p:nvSpPr>
        <p:spPr>
          <a:xfrm>
            <a:off x="3079303" y="188023"/>
            <a:ext cx="6474333" cy="707886"/>
          </a:xfrm>
          <a:prstGeom prst="rect">
            <a:avLst/>
          </a:prstGeom>
        </p:spPr>
        <p:txBody>
          <a:bodyPr wrap="square">
            <a:spAutoFit/>
          </a:bodyPr>
          <a:lstStyle/>
          <a:p>
            <a:pPr algn="ctr"/>
            <a:r>
              <a:rPr lang="ru-RU" sz="4000" b="1" dirty="0">
                <a:solidFill>
                  <a:srgbClr val="0070C0"/>
                </a:solidFill>
                <a:ea typeface="Calibri" panose="020F0502020204030204" pitchFamily="34" charset="0"/>
                <a:cs typeface="Times New Roman" panose="02020603050405020304" pitchFamily="18" charset="0"/>
              </a:rPr>
              <a:t>ДТП 5. 2-й переулок Авроры</a:t>
            </a:r>
            <a:endParaRPr lang="ru-RU" sz="4000" dirty="0">
              <a:solidFill>
                <a:srgbClr val="0070C0"/>
              </a:solidFill>
              <a:effectLst/>
              <a:ea typeface="Calibri" panose="020F0502020204030204" pitchFamily="34" charset="0"/>
              <a:cs typeface="Times New Roman" panose="02020603050405020304" pitchFamily="18" charset="0"/>
            </a:endParaRPr>
          </a:p>
        </p:txBody>
      </p:sp>
      <p:cxnSp>
        <p:nvCxnSpPr>
          <p:cNvPr id="14" name="Прямая соединительная линия 13">
            <a:extLst>
              <a:ext uri="{FF2B5EF4-FFF2-40B4-BE49-F238E27FC236}">
                <a16:creationId xmlns:a16="http://schemas.microsoft.com/office/drawing/2014/main" id="{C3280C0D-3E9C-4A2C-9531-792F26313D9D}"/>
              </a:ext>
            </a:extLst>
          </p:cNvPr>
          <p:cNvCxnSpPr/>
          <p:nvPr/>
        </p:nvCxnSpPr>
        <p:spPr>
          <a:xfrm>
            <a:off x="2437889" y="888234"/>
            <a:ext cx="7757160" cy="0"/>
          </a:xfrm>
          <a:prstGeom prst="line">
            <a:avLst/>
          </a:prstGeom>
          <a:ln w="38100"/>
        </p:spPr>
        <p:style>
          <a:lnRef idx="1">
            <a:schemeClr val="dk1"/>
          </a:lnRef>
          <a:fillRef idx="0">
            <a:schemeClr val="dk1"/>
          </a:fillRef>
          <a:effectRef idx="0">
            <a:schemeClr val="dk1"/>
          </a:effectRef>
          <a:fontRef idx="minor">
            <a:schemeClr val="tx1"/>
          </a:fontRef>
        </p:style>
      </p:cxnSp>
      <p:pic>
        <p:nvPicPr>
          <p:cNvPr id="3" name="Рисунок 2">
            <a:extLst>
              <a:ext uri="{FF2B5EF4-FFF2-40B4-BE49-F238E27FC236}">
                <a16:creationId xmlns:a16="http://schemas.microsoft.com/office/drawing/2014/main" id="{37A3292C-2EA4-4B03-8753-E0C5984C2C8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026538"/>
            <a:ext cx="12192000" cy="6054342"/>
          </a:xfrm>
          <a:prstGeom prst="rect">
            <a:avLst/>
          </a:prstGeom>
        </p:spPr>
      </p:pic>
      <p:pic>
        <p:nvPicPr>
          <p:cNvPr id="13" name="Рисунок 12">
            <a:extLst>
              <a:ext uri="{FF2B5EF4-FFF2-40B4-BE49-F238E27FC236}">
                <a16:creationId xmlns:a16="http://schemas.microsoft.com/office/drawing/2014/main" id="{F37ABE85-66ED-4024-8146-703934E38F4B}"/>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9799" b="93216" l="9877" r="89877">
                        <a14:foregroundMark x1="46173" y1="10050" x2="46173" y2="10050"/>
                        <a14:foregroundMark x1="68889" y1="92211" x2="68889" y2="92211"/>
                        <a14:foregroundMark x1="35802" y1="93216" x2="35802" y2="93216"/>
                      </a14:backgroundRemoval>
                    </a14:imgEffect>
                  </a14:imgLayer>
                </a14:imgProps>
              </a:ext>
            </a:extLst>
          </a:blip>
          <a:stretch>
            <a:fillRect/>
          </a:stretch>
        </p:blipFill>
        <p:spPr>
          <a:xfrm>
            <a:off x="2017486" y="2017220"/>
            <a:ext cx="1489719" cy="1731227"/>
          </a:xfrm>
          <a:prstGeom prst="rect">
            <a:avLst/>
          </a:prstGeom>
        </p:spPr>
      </p:pic>
      <p:pic>
        <p:nvPicPr>
          <p:cNvPr id="16" name="Рисунок 15">
            <a:extLst>
              <a:ext uri="{FF2B5EF4-FFF2-40B4-BE49-F238E27FC236}">
                <a16:creationId xmlns:a16="http://schemas.microsoft.com/office/drawing/2014/main" id="{08750154-9B4A-44C4-9B27-09FF93F58D89}"/>
              </a:ext>
            </a:extLst>
          </p:cNvPr>
          <p:cNvPicPr>
            <a:picLocks noChangeAspect="1"/>
          </p:cNvPicPr>
          <p:nvPr/>
        </p:nvPicPr>
        <p:blipFill>
          <a:blip r:embed="rId2" cstate="print">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3877589" y="5047623"/>
            <a:ext cx="3258679" cy="1810377"/>
          </a:xfrm>
          <a:prstGeom prst="rect">
            <a:avLst/>
          </a:prstGeom>
        </p:spPr>
      </p:pic>
    </p:spTree>
    <p:extLst>
      <p:ext uri="{BB962C8B-B14F-4D97-AF65-F5344CB8AC3E}">
        <p14:creationId xmlns:p14="http://schemas.microsoft.com/office/powerpoint/2010/main" val="40949741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830F1CD-50A0-4886-9D0A-47253030BDA7}"/>
              </a:ext>
            </a:extLst>
          </p:cNvPr>
          <p:cNvSpPr>
            <a:spLocks noGrp="1"/>
          </p:cNvSpPr>
          <p:nvPr>
            <p:ph type="title"/>
          </p:nvPr>
        </p:nvSpPr>
        <p:spPr/>
        <p:txBody>
          <a:bodyPr/>
          <a:lstStyle/>
          <a:p>
            <a:r>
              <a:rPr lang="ru-RU" b="1" dirty="0">
                <a:solidFill>
                  <a:srgbClr val="FF0000"/>
                </a:solidFill>
              </a:rPr>
              <a:t>ДТП не произошло бы, если бы ребенок:</a:t>
            </a:r>
          </a:p>
        </p:txBody>
      </p:sp>
      <p:sp>
        <p:nvSpPr>
          <p:cNvPr id="3" name="Объект 2">
            <a:extLst>
              <a:ext uri="{FF2B5EF4-FFF2-40B4-BE49-F238E27FC236}">
                <a16:creationId xmlns:a16="http://schemas.microsoft.com/office/drawing/2014/main" id="{E2116245-50BD-4633-99E0-61EDC14C075D}"/>
              </a:ext>
            </a:extLst>
          </p:cNvPr>
          <p:cNvSpPr>
            <a:spLocks noGrp="1"/>
          </p:cNvSpPr>
          <p:nvPr>
            <p:ph idx="1"/>
          </p:nvPr>
        </p:nvSpPr>
        <p:spPr/>
        <p:txBody>
          <a:bodyPr/>
          <a:lstStyle/>
          <a:p>
            <a:r>
              <a:rPr lang="ru-RU" dirty="0"/>
              <a:t> </a:t>
            </a:r>
          </a:p>
        </p:txBody>
      </p:sp>
    </p:spTree>
    <p:extLst>
      <p:ext uri="{BB962C8B-B14F-4D97-AF65-F5344CB8AC3E}">
        <p14:creationId xmlns:p14="http://schemas.microsoft.com/office/powerpoint/2010/main" val="24336596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830F1CD-50A0-4886-9D0A-47253030BDA7}"/>
              </a:ext>
            </a:extLst>
          </p:cNvPr>
          <p:cNvSpPr>
            <a:spLocks noGrp="1"/>
          </p:cNvSpPr>
          <p:nvPr>
            <p:ph type="title"/>
          </p:nvPr>
        </p:nvSpPr>
        <p:spPr/>
        <p:txBody>
          <a:bodyPr/>
          <a:lstStyle/>
          <a:p>
            <a:r>
              <a:rPr lang="ru-RU" b="1" dirty="0">
                <a:solidFill>
                  <a:srgbClr val="FF0000"/>
                </a:solidFill>
              </a:rPr>
              <a:t>ДТП не произошло бы, если бы ребенок:</a:t>
            </a:r>
          </a:p>
        </p:txBody>
      </p:sp>
      <p:sp>
        <p:nvSpPr>
          <p:cNvPr id="3" name="Объект 2">
            <a:extLst>
              <a:ext uri="{FF2B5EF4-FFF2-40B4-BE49-F238E27FC236}">
                <a16:creationId xmlns:a16="http://schemas.microsoft.com/office/drawing/2014/main" id="{E2116245-50BD-4633-99E0-61EDC14C075D}"/>
              </a:ext>
            </a:extLst>
          </p:cNvPr>
          <p:cNvSpPr>
            <a:spLocks noGrp="1"/>
          </p:cNvSpPr>
          <p:nvPr>
            <p:ph idx="1"/>
          </p:nvPr>
        </p:nvSpPr>
        <p:spPr/>
        <p:txBody>
          <a:bodyPr/>
          <a:lstStyle/>
          <a:p>
            <a:pPr marL="0" indent="0">
              <a:buNone/>
            </a:pPr>
            <a:r>
              <a:rPr lang="ru-RU" dirty="0"/>
              <a:t> </a:t>
            </a:r>
            <a:r>
              <a:rPr lang="ru-RU" b="1" dirty="0"/>
              <a:t>УБЕДИЛСЯ В БЕЗОПАСНОСТИ! (ЭТО САМОЕ ГЛАВНОЕ)</a:t>
            </a:r>
          </a:p>
          <a:p>
            <a:endParaRPr lang="ru-RU" dirty="0"/>
          </a:p>
          <a:p>
            <a:r>
              <a:rPr lang="ru-RU" dirty="0"/>
              <a:t>остановился, осмотрел весь перекресток, убедился, что весь транспорт остановился и пропускает его, и только тогда начал переходить, постоянно наблюдая </a:t>
            </a:r>
          </a:p>
          <a:p>
            <a:endParaRPr lang="ru-RU" dirty="0"/>
          </a:p>
        </p:txBody>
      </p:sp>
    </p:spTree>
    <p:extLst>
      <p:ext uri="{BB962C8B-B14F-4D97-AF65-F5344CB8AC3E}">
        <p14:creationId xmlns:p14="http://schemas.microsoft.com/office/powerpoint/2010/main" val="40438721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a:extLst>
              <a:ext uri="{FF2B5EF4-FFF2-40B4-BE49-F238E27FC236}">
                <a16:creationId xmlns:a16="http://schemas.microsoft.com/office/drawing/2014/main" id="{93F58429-2265-45C7-97E4-DD1D5C8D0F33}"/>
              </a:ext>
            </a:extLst>
          </p:cNvPr>
          <p:cNvSpPr/>
          <p:nvPr/>
        </p:nvSpPr>
        <p:spPr>
          <a:xfrm>
            <a:off x="1549020" y="92424"/>
            <a:ext cx="9394371" cy="707886"/>
          </a:xfrm>
          <a:prstGeom prst="rect">
            <a:avLst/>
          </a:prstGeom>
        </p:spPr>
        <p:txBody>
          <a:bodyPr wrap="square">
            <a:spAutoFit/>
          </a:bodyPr>
          <a:lstStyle/>
          <a:p>
            <a:pPr algn="ctr"/>
            <a:r>
              <a:rPr lang="ru-RU" sz="4000" b="1" dirty="0">
                <a:solidFill>
                  <a:srgbClr val="0070C0"/>
                </a:solidFill>
                <a:ea typeface="Calibri" panose="020F0502020204030204" pitchFamily="34" charset="0"/>
                <a:cs typeface="Times New Roman" panose="02020603050405020304" pitchFamily="18" charset="0"/>
              </a:rPr>
              <a:t>Фото с ДТП 6. </a:t>
            </a:r>
            <a:endParaRPr lang="ru-RU" sz="4000" dirty="0">
              <a:solidFill>
                <a:srgbClr val="0070C0"/>
              </a:solidFill>
              <a:effectLst/>
              <a:ea typeface="Calibri" panose="020F0502020204030204" pitchFamily="34" charset="0"/>
              <a:cs typeface="Times New Roman" panose="02020603050405020304" pitchFamily="18" charset="0"/>
            </a:endParaRPr>
          </a:p>
        </p:txBody>
      </p:sp>
      <p:pic>
        <p:nvPicPr>
          <p:cNvPr id="4" name="Рисунок 3">
            <a:extLst>
              <a:ext uri="{FF2B5EF4-FFF2-40B4-BE49-F238E27FC236}">
                <a16:creationId xmlns:a16="http://schemas.microsoft.com/office/drawing/2014/main" id="{F818EA5F-0928-499B-8668-10DB4241FCB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41385" y="800310"/>
            <a:ext cx="8701595" cy="6526196"/>
          </a:xfrm>
          <a:prstGeom prst="rect">
            <a:avLst/>
          </a:prstGeom>
        </p:spPr>
      </p:pic>
    </p:spTree>
    <p:extLst>
      <p:ext uri="{BB962C8B-B14F-4D97-AF65-F5344CB8AC3E}">
        <p14:creationId xmlns:p14="http://schemas.microsoft.com/office/powerpoint/2010/main" val="22459134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9471629-7C16-4503-B282-25FDB749B740}"/>
              </a:ext>
            </a:extLst>
          </p:cNvPr>
          <p:cNvSpPr>
            <a:spLocks noGrp="1"/>
          </p:cNvSpPr>
          <p:nvPr>
            <p:ph type="title"/>
          </p:nvPr>
        </p:nvSpPr>
        <p:spPr>
          <a:xfrm>
            <a:off x="838200" y="4826907"/>
            <a:ext cx="11353800" cy="1325563"/>
          </a:xfrm>
        </p:spPr>
        <p:txBody>
          <a:bodyPr>
            <a:normAutofit/>
          </a:bodyPr>
          <a:lstStyle/>
          <a:p>
            <a:r>
              <a:rPr lang="ru-RU" b="1" dirty="0">
                <a:solidFill>
                  <a:srgbClr val="C00000"/>
                </a:solidFill>
              </a:rPr>
              <a:t>Ушиб поверхности грудной клетки, ушиб нижней губы и носа</a:t>
            </a:r>
          </a:p>
        </p:txBody>
      </p:sp>
      <p:sp>
        <p:nvSpPr>
          <p:cNvPr id="3" name="Объект 2">
            <a:extLst>
              <a:ext uri="{FF2B5EF4-FFF2-40B4-BE49-F238E27FC236}">
                <a16:creationId xmlns:a16="http://schemas.microsoft.com/office/drawing/2014/main" id="{35FEFF97-0724-43BD-8FA7-9EFC725B76EF}"/>
              </a:ext>
            </a:extLst>
          </p:cNvPr>
          <p:cNvSpPr>
            <a:spLocks noGrp="1"/>
          </p:cNvSpPr>
          <p:nvPr>
            <p:ph idx="1"/>
          </p:nvPr>
        </p:nvSpPr>
        <p:spPr>
          <a:xfrm>
            <a:off x="435429" y="589416"/>
            <a:ext cx="10918371" cy="4353605"/>
          </a:xfrm>
        </p:spPr>
        <p:txBody>
          <a:bodyPr>
            <a:normAutofit/>
          </a:bodyPr>
          <a:lstStyle/>
          <a:p>
            <a:pPr marL="0" indent="0">
              <a:buNone/>
            </a:pPr>
            <a:r>
              <a:rPr lang="ru-RU" sz="4600" b="1" dirty="0"/>
              <a:t>ДТП 6.</a:t>
            </a:r>
          </a:p>
          <a:p>
            <a:pPr marL="0" indent="0">
              <a:lnSpc>
                <a:spcPct val="100000"/>
              </a:lnSpc>
              <a:spcBef>
                <a:spcPts val="0"/>
              </a:spcBef>
              <a:buNone/>
            </a:pPr>
            <a:r>
              <a:rPr lang="ru-RU" sz="3600" dirty="0"/>
              <a:t>Несовершеннолетний водитель, управляя </a:t>
            </a:r>
            <a:r>
              <a:rPr lang="ru-RU" sz="3600" dirty="0" err="1"/>
              <a:t>электросамокатом</a:t>
            </a:r>
            <a:r>
              <a:rPr lang="ru-RU" sz="3600" dirty="0"/>
              <a:t>, двигался по ул. Благодатной (Лесная Поляна), совершил столкновение с двигавшимся впереди него в попутном направлении а/м HYUNDAI PALISADE</a:t>
            </a:r>
          </a:p>
        </p:txBody>
      </p:sp>
    </p:spTree>
    <p:extLst>
      <p:ext uri="{BB962C8B-B14F-4D97-AF65-F5344CB8AC3E}">
        <p14:creationId xmlns:p14="http://schemas.microsoft.com/office/powerpoint/2010/main" val="9968751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a:extLst>
              <a:ext uri="{FF2B5EF4-FFF2-40B4-BE49-F238E27FC236}">
                <a16:creationId xmlns:a16="http://schemas.microsoft.com/office/drawing/2014/main" id="{8C376710-060F-4760-B66F-9116AE31D56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025943"/>
            <a:ext cx="12192000" cy="6054342"/>
          </a:xfrm>
          <a:prstGeom prst="rect">
            <a:avLst/>
          </a:prstGeom>
        </p:spPr>
      </p:pic>
      <p:sp>
        <p:nvSpPr>
          <p:cNvPr id="10" name="Прямоугольник 9"/>
          <p:cNvSpPr/>
          <p:nvPr/>
        </p:nvSpPr>
        <p:spPr>
          <a:xfrm>
            <a:off x="3079303" y="188023"/>
            <a:ext cx="6474333" cy="707886"/>
          </a:xfrm>
          <a:prstGeom prst="rect">
            <a:avLst/>
          </a:prstGeom>
        </p:spPr>
        <p:txBody>
          <a:bodyPr wrap="square">
            <a:spAutoFit/>
          </a:bodyPr>
          <a:lstStyle/>
          <a:p>
            <a:pPr algn="ctr"/>
            <a:r>
              <a:rPr lang="ru-RU" sz="4000" b="1" dirty="0">
                <a:solidFill>
                  <a:srgbClr val="0070C0"/>
                </a:solidFill>
                <a:ea typeface="Calibri" panose="020F0502020204030204" pitchFamily="34" charset="0"/>
                <a:cs typeface="Times New Roman" panose="02020603050405020304" pitchFamily="18" charset="0"/>
              </a:rPr>
              <a:t>ДТП 6, Лесная Поляна</a:t>
            </a:r>
            <a:endParaRPr lang="ru-RU" sz="4000" dirty="0">
              <a:solidFill>
                <a:srgbClr val="0070C0"/>
              </a:solidFill>
              <a:effectLst/>
              <a:ea typeface="Calibri" panose="020F0502020204030204" pitchFamily="34" charset="0"/>
              <a:cs typeface="Times New Roman" panose="02020603050405020304" pitchFamily="18" charset="0"/>
            </a:endParaRPr>
          </a:p>
        </p:txBody>
      </p:sp>
      <p:cxnSp>
        <p:nvCxnSpPr>
          <p:cNvPr id="14" name="Прямая соединительная линия 13">
            <a:extLst>
              <a:ext uri="{FF2B5EF4-FFF2-40B4-BE49-F238E27FC236}">
                <a16:creationId xmlns:a16="http://schemas.microsoft.com/office/drawing/2014/main" id="{C3280C0D-3E9C-4A2C-9531-792F26313D9D}"/>
              </a:ext>
            </a:extLst>
          </p:cNvPr>
          <p:cNvCxnSpPr/>
          <p:nvPr/>
        </p:nvCxnSpPr>
        <p:spPr>
          <a:xfrm>
            <a:off x="2437889" y="888234"/>
            <a:ext cx="7757160" cy="0"/>
          </a:xfrm>
          <a:prstGeom prst="line">
            <a:avLst/>
          </a:prstGeom>
          <a:ln w="38100"/>
        </p:spPr>
        <p:style>
          <a:lnRef idx="1">
            <a:schemeClr val="dk1"/>
          </a:lnRef>
          <a:fillRef idx="0">
            <a:schemeClr val="dk1"/>
          </a:fillRef>
          <a:effectRef idx="0">
            <a:schemeClr val="dk1"/>
          </a:effectRef>
          <a:fontRef idx="minor">
            <a:schemeClr val="tx1"/>
          </a:fontRef>
        </p:style>
      </p:cxnSp>
      <p:pic>
        <p:nvPicPr>
          <p:cNvPr id="16" name="Рисунок 15">
            <a:extLst>
              <a:ext uri="{FF2B5EF4-FFF2-40B4-BE49-F238E27FC236}">
                <a16:creationId xmlns:a16="http://schemas.microsoft.com/office/drawing/2014/main" id="{08750154-9B4A-44C4-9B27-09FF93F58D89}"/>
              </a:ext>
            </a:extLst>
          </p:cNvPr>
          <p:cNvPicPr>
            <a:picLocks noChangeAspect="1"/>
          </p:cNvPicPr>
          <p:nvPr/>
        </p:nvPicPr>
        <p:blipFill>
          <a:blip r:embed="rId2" cstate="print">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5220166" y="2609239"/>
            <a:ext cx="2435690" cy="1353161"/>
          </a:xfrm>
          <a:prstGeom prst="rect">
            <a:avLst/>
          </a:prstGeom>
        </p:spPr>
      </p:pic>
      <p:pic>
        <p:nvPicPr>
          <p:cNvPr id="3" name="Рисунок 2">
            <a:extLst>
              <a:ext uri="{FF2B5EF4-FFF2-40B4-BE49-F238E27FC236}">
                <a16:creationId xmlns:a16="http://schemas.microsoft.com/office/drawing/2014/main" id="{6EEBEE96-9FEB-4F06-8D3C-3E7A9449A14D}"/>
              </a:ext>
            </a:extLst>
          </p:cNvPr>
          <p:cNvPicPr>
            <a:picLocks noChangeAspect="1"/>
          </p:cNvPicPr>
          <p:nvPr/>
        </p:nvPicPr>
        <p:blipFill>
          <a:blip r:embed="rId2" cstate="print">
            <a:extLst>
              <a:ext uri="{BEBA8EAE-BF5A-486C-A8C5-ECC9F3942E4B}">
                <a14:imgProps xmlns:a14="http://schemas.microsoft.com/office/drawing/2010/main">
                  <a14:imgLayer r:embed="rId3">
                    <a14:imgEffect>
                      <a14:backgroundRemoval t="1222" b="99667" l="10000" r="90000">
                        <a14:foregroundMark x1="65889" y1="5111" x2="65889" y2="5111"/>
                        <a14:foregroundMark x1="69889" y1="1444" x2="69889" y2="1444"/>
                        <a14:foregroundMark x1="52333" y1="93778" x2="52333" y2="93778"/>
                        <a14:foregroundMark x1="61222" y1="99667" x2="61222" y2="99667"/>
                      </a14:backgroundRemoval>
                    </a14:imgEffect>
                  </a14:imgLayer>
                </a14:imgProps>
              </a:ext>
              <a:ext uri="{28A0092B-C50C-407E-A947-70E740481C1C}">
                <a14:useLocalDpi xmlns:a14="http://schemas.microsoft.com/office/drawing/2010/main" val="0"/>
              </a:ext>
            </a:extLst>
          </a:blip>
          <a:stretch>
            <a:fillRect/>
          </a:stretch>
        </p:blipFill>
        <p:spPr>
          <a:xfrm>
            <a:off x="5220166" y="4191907"/>
            <a:ext cx="2707577" cy="2707577"/>
          </a:xfrm>
          <a:prstGeom prst="rect">
            <a:avLst/>
          </a:prstGeom>
        </p:spPr>
      </p:pic>
    </p:spTree>
    <p:extLst>
      <p:ext uri="{BB962C8B-B14F-4D97-AF65-F5344CB8AC3E}">
        <p14:creationId xmlns:p14="http://schemas.microsoft.com/office/powerpoint/2010/main" val="26645892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9471629-7C16-4503-B282-25FDB749B740}"/>
              </a:ext>
            </a:extLst>
          </p:cNvPr>
          <p:cNvSpPr>
            <a:spLocks noGrp="1"/>
          </p:cNvSpPr>
          <p:nvPr>
            <p:ph type="title"/>
          </p:nvPr>
        </p:nvSpPr>
        <p:spPr>
          <a:xfrm>
            <a:off x="838200" y="4943021"/>
            <a:ext cx="10515600" cy="1325563"/>
          </a:xfrm>
        </p:spPr>
        <p:txBody>
          <a:bodyPr>
            <a:normAutofit/>
          </a:bodyPr>
          <a:lstStyle/>
          <a:p>
            <a:r>
              <a:rPr lang="ru-RU" b="1" dirty="0">
                <a:solidFill>
                  <a:srgbClr val="C00000"/>
                </a:solidFill>
              </a:rPr>
              <a:t>Сотрясение головного мозга, ушиб мягких тканей затылочной области и верхней губы</a:t>
            </a:r>
          </a:p>
        </p:txBody>
      </p:sp>
      <p:sp>
        <p:nvSpPr>
          <p:cNvPr id="3" name="Объект 2">
            <a:extLst>
              <a:ext uri="{FF2B5EF4-FFF2-40B4-BE49-F238E27FC236}">
                <a16:creationId xmlns:a16="http://schemas.microsoft.com/office/drawing/2014/main" id="{35FEFF97-0724-43BD-8FA7-9EFC725B76EF}"/>
              </a:ext>
            </a:extLst>
          </p:cNvPr>
          <p:cNvSpPr>
            <a:spLocks noGrp="1"/>
          </p:cNvSpPr>
          <p:nvPr>
            <p:ph idx="1"/>
          </p:nvPr>
        </p:nvSpPr>
        <p:spPr>
          <a:xfrm>
            <a:off x="435429" y="589416"/>
            <a:ext cx="10918371" cy="4353605"/>
          </a:xfrm>
        </p:spPr>
        <p:txBody>
          <a:bodyPr>
            <a:normAutofit fontScale="85000" lnSpcReduction="20000"/>
          </a:bodyPr>
          <a:lstStyle/>
          <a:p>
            <a:pPr marL="0" indent="0">
              <a:buNone/>
            </a:pPr>
            <a:r>
              <a:rPr lang="ru-RU" sz="4600" b="1" dirty="0"/>
              <a:t>ДТП 1.</a:t>
            </a:r>
          </a:p>
          <a:p>
            <a:pPr marL="0" indent="0">
              <a:buNone/>
            </a:pPr>
            <a:r>
              <a:rPr lang="ru-RU" sz="4600" dirty="0"/>
              <a:t>Водитель, управляя а/м KIA RIO, двигался по ул. Рукавишникова, со стороны ул. Коммунистической в направлении </a:t>
            </a:r>
            <a:r>
              <a:rPr lang="ru-RU" sz="4600" dirty="0" err="1"/>
              <a:t>пр</a:t>
            </a:r>
            <a:r>
              <a:rPr lang="ru-RU" sz="4600" dirty="0"/>
              <a:t>-та Ленина, совершил наезд на несовершеннолетнего пешехода, который перебегал проезжую часть ул. Рукавишникова вне пешеходного перехода, двигаясь справа налево по ходу движения а/м KIA RIO</a:t>
            </a:r>
            <a:r>
              <a:rPr lang="ru-RU" sz="3600" dirty="0"/>
              <a:t>. </a:t>
            </a:r>
          </a:p>
        </p:txBody>
      </p:sp>
    </p:spTree>
    <p:extLst>
      <p:ext uri="{BB962C8B-B14F-4D97-AF65-F5344CB8AC3E}">
        <p14:creationId xmlns:p14="http://schemas.microsoft.com/office/powerpoint/2010/main" val="23656283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830F1CD-50A0-4886-9D0A-47253030BDA7}"/>
              </a:ext>
            </a:extLst>
          </p:cNvPr>
          <p:cNvSpPr>
            <a:spLocks noGrp="1"/>
          </p:cNvSpPr>
          <p:nvPr>
            <p:ph type="title"/>
          </p:nvPr>
        </p:nvSpPr>
        <p:spPr/>
        <p:txBody>
          <a:bodyPr/>
          <a:lstStyle/>
          <a:p>
            <a:r>
              <a:rPr lang="ru-RU" b="1" dirty="0">
                <a:solidFill>
                  <a:srgbClr val="FF0000"/>
                </a:solidFill>
              </a:rPr>
              <a:t>ДТП не произошло бы, если бы ребенок:</a:t>
            </a:r>
          </a:p>
        </p:txBody>
      </p:sp>
      <p:sp>
        <p:nvSpPr>
          <p:cNvPr id="3" name="Объект 2">
            <a:extLst>
              <a:ext uri="{FF2B5EF4-FFF2-40B4-BE49-F238E27FC236}">
                <a16:creationId xmlns:a16="http://schemas.microsoft.com/office/drawing/2014/main" id="{E2116245-50BD-4633-99E0-61EDC14C075D}"/>
              </a:ext>
            </a:extLst>
          </p:cNvPr>
          <p:cNvSpPr>
            <a:spLocks noGrp="1"/>
          </p:cNvSpPr>
          <p:nvPr>
            <p:ph idx="1"/>
          </p:nvPr>
        </p:nvSpPr>
        <p:spPr/>
        <p:txBody>
          <a:bodyPr/>
          <a:lstStyle/>
          <a:p>
            <a:r>
              <a:rPr lang="ru-RU" dirty="0"/>
              <a:t> </a:t>
            </a:r>
          </a:p>
        </p:txBody>
      </p:sp>
    </p:spTree>
    <p:extLst>
      <p:ext uri="{BB962C8B-B14F-4D97-AF65-F5344CB8AC3E}">
        <p14:creationId xmlns:p14="http://schemas.microsoft.com/office/powerpoint/2010/main" val="8064722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830F1CD-50A0-4886-9D0A-47253030BDA7}"/>
              </a:ext>
            </a:extLst>
          </p:cNvPr>
          <p:cNvSpPr>
            <a:spLocks noGrp="1"/>
          </p:cNvSpPr>
          <p:nvPr>
            <p:ph type="title"/>
          </p:nvPr>
        </p:nvSpPr>
        <p:spPr/>
        <p:txBody>
          <a:bodyPr/>
          <a:lstStyle/>
          <a:p>
            <a:r>
              <a:rPr lang="ru-RU" b="1" dirty="0">
                <a:solidFill>
                  <a:srgbClr val="FF0000"/>
                </a:solidFill>
              </a:rPr>
              <a:t>ДТП не произошло бы, если бы ребенок:</a:t>
            </a:r>
          </a:p>
        </p:txBody>
      </p:sp>
      <p:sp>
        <p:nvSpPr>
          <p:cNvPr id="3" name="Объект 2">
            <a:extLst>
              <a:ext uri="{FF2B5EF4-FFF2-40B4-BE49-F238E27FC236}">
                <a16:creationId xmlns:a16="http://schemas.microsoft.com/office/drawing/2014/main" id="{E2116245-50BD-4633-99E0-61EDC14C075D}"/>
              </a:ext>
            </a:extLst>
          </p:cNvPr>
          <p:cNvSpPr>
            <a:spLocks noGrp="1"/>
          </p:cNvSpPr>
          <p:nvPr>
            <p:ph idx="1"/>
          </p:nvPr>
        </p:nvSpPr>
        <p:spPr/>
        <p:txBody>
          <a:bodyPr/>
          <a:lstStyle/>
          <a:p>
            <a:pPr marL="0" indent="0">
              <a:buNone/>
            </a:pPr>
            <a:r>
              <a:rPr lang="ru-RU" b="1" dirty="0"/>
              <a:t>УБЕДИЛСЯ В БЕЗОПАСНОСТИ! (ЭТО САМОЕ ГЛАВНОЕ)</a:t>
            </a:r>
          </a:p>
          <a:p>
            <a:endParaRPr lang="ru-RU" dirty="0"/>
          </a:p>
          <a:p>
            <a:r>
              <a:rPr lang="ru-RU" dirty="0"/>
              <a:t>выбрал для катания специальную площадку, где нет автомобилей</a:t>
            </a:r>
          </a:p>
          <a:p>
            <a:pPr marL="0" indent="0">
              <a:buNone/>
            </a:pPr>
            <a:r>
              <a:rPr lang="ru-RU" dirty="0"/>
              <a:t>На проезжей части и даже во дворе кататься на самокатах очень опасно</a:t>
            </a:r>
          </a:p>
          <a:p>
            <a:endParaRPr lang="ru-RU" dirty="0"/>
          </a:p>
        </p:txBody>
      </p:sp>
    </p:spTree>
    <p:extLst>
      <p:ext uri="{BB962C8B-B14F-4D97-AF65-F5344CB8AC3E}">
        <p14:creationId xmlns:p14="http://schemas.microsoft.com/office/powerpoint/2010/main" val="19062558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3919AD7-A219-44B0-8CF2-A4174DB686E9}"/>
              </a:ext>
            </a:extLst>
          </p:cNvPr>
          <p:cNvSpPr>
            <a:spLocks noGrp="1"/>
          </p:cNvSpPr>
          <p:nvPr>
            <p:ph type="title"/>
          </p:nvPr>
        </p:nvSpPr>
        <p:spPr/>
        <p:txBody>
          <a:bodyPr/>
          <a:lstStyle/>
          <a:p>
            <a:r>
              <a:rPr lang="ru-RU" b="1" dirty="0">
                <a:solidFill>
                  <a:srgbClr val="C00000"/>
                </a:solidFill>
              </a:rPr>
              <a:t>Реконструкция ДТП г. Кемерово 2024</a:t>
            </a:r>
          </a:p>
        </p:txBody>
      </p:sp>
      <p:pic>
        <p:nvPicPr>
          <p:cNvPr id="4" name="Объект 3">
            <a:extLst>
              <a:ext uri="{FF2B5EF4-FFF2-40B4-BE49-F238E27FC236}">
                <a16:creationId xmlns:a16="http://schemas.microsoft.com/office/drawing/2014/main" id="{D63B3764-B88F-4193-867A-227CDDD5B027}"/>
              </a:ext>
            </a:extLst>
          </p:cNvPr>
          <p:cNvPicPr>
            <a:picLocks noGrp="1" noChangeAspect="1"/>
          </p:cNvPicPr>
          <p:nvPr>
            <p:ph idx="1"/>
          </p:nvPr>
        </p:nvPicPr>
        <p:blipFill>
          <a:blip r:embed="rId2"/>
          <a:stretch>
            <a:fillRect/>
          </a:stretch>
        </p:blipFill>
        <p:spPr>
          <a:xfrm>
            <a:off x="3952875" y="1858169"/>
            <a:ext cx="4286250" cy="4286250"/>
          </a:xfrm>
          <a:prstGeom prst="rect">
            <a:avLst/>
          </a:prstGeom>
        </p:spPr>
      </p:pic>
    </p:spTree>
    <p:extLst>
      <p:ext uri="{BB962C8B-B14F-4D97-AF65-F5344CB8AC3E}">
        <p14:creationId xmlns:p14="http://schemas.microsoft.com/office/powerpoint/2010/main" val="21343040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a16="http://schemas.microsoft.com/office/drawing/2014/main" id="{28798791-462A-4940-9863-92B6282744CE}"/>
              </a:ext>
            </a:extLst>
          </p:cNvPr>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40000" contrast="-40000"/>
                    </a14:imgEffect>
                  </a14:imgLayer>
                </a14:imgProps>
              </a:ext>
            </a:extLst>
          </a:blip>
          <a:srcRect l="1667" t="11429" r="6666" b="29620"/>
          <a:stretch/>
        </p:blipFill>
        <p:spPr>
          <a:xfrm>
            <a:off x="-4083935" y="785108"/>
            <a:ext cx="16275935" cy="5884869"/>
          </a:xfrm>
          <a:prstGeom prst="rect">
            <a:avLst/>
          </a:prstGeom>
        </p:spPr>
      </p:pic>
      <p:sp>
        <p:nvSpPr>
          <p:cNvPr id="10" name="Прямоугольник 9"/>
          <p:cNvSpPr/>
          <p:nvPr/>
        </p:nvSpPr>
        <p:spPr>
          <a:xfrm>
            <a:off x="3079303" y="188023"/>
            <a:ext cx="6474333" cy="707886"/>
          </a:xfrm>
          <a:prstGeom prst="rect">
            <a:avLst/>
          </a:prstGeom>
        </p:spPr>
        <p:txBody>
          <a:bodyPr wrap="square">
            <a:spAutoFit/>
          </a:bodyPr>
          <a:lstStyle/>
          <a:p>
            <a:pPr algn="ctr"/>
            <a:r>
              <a:rPr lang="ru-RU" sz="4000" b="1" dirty="0">
                <a:solidFill>
                  <a:srgbClr val="0070C0"/>
                </a:solidFill>
                <a:ea typeface="Calibri" panose="020F0502020204030204" pitchFamily="34" charset="0"/>
                <a:cs typeface="Times New Roman" panose="02020603050405020304" pitchFamily="18" charset="0"/>
              </a:rPr>
              <a:t>ДТП 1. ул. Рукавишникова</a:t>
            </a:r>
            <a:endParaRPr lang="ru-RU" sz="4000" dirty="0">
              <a:solidFill>
                <a:srgbClr val="0070C0"/>
              </a:solidFill>
              <a:effectLst/>
              <a:ea typeface="Calibri" panose="020F0502020204030204" pitchFamily="34" charset="0"/>
              <a:cs typeface="Times New Roman" panose="02020603050405020304" pitchFamily="18" charset="0"/>
            </a:endParaRPr>
          </a:p>
        </p:txBody>
      </p:sp>
      <p:cxnSp>
        <p:nvCxnSpPr>
          <p:cNvPr id="14" name="Прямая соединительная линия 13">
            <a:extLst>
              <a:ext uri="{FF2B5EF4-FFF2-40B4-BE49-F238E27FC236}">
                <a16:creationId xmlns:a16="http://schemas.microsoft.com/office/drawing/2014/main" id="{C3280C0D-3E9C-4A2C-9531-792F26313D9D}"/>
              </a:ext>
            </a:extLst>
          </p:cNvPr>
          <p:cNvCxnSpPr/>
          <p:nvPr/>
        </p:nvCxnSpPr>
        <p:spPr>
          <a:xfrm>
            <a:off x="2437889" y="888234"/>
            <a:ext cx="7757160" cy="0"/>
          </a:xfrm>
          <a:prstGeom prst="line">
            <a:avLst/>
          </a:prstGeom>
          <a:ln w="38100"/>
        </p:spPr>
        <p:style>
          <a:lnRef idx="1">
            <a:schemeClr val="dk1"/>
          </a:lnRef>
          <a:fillRef idx="0">
            <a:schemeClr val="dk1"/>
          </a:fillRef>
          <a:effectRef idx="0">
            <a:schemeClr val="dk1"/>
          </a:effectRef>
          <a:fontRef idx="minor">
            <a:schemeClr val="tx1"/>
          </a:fontRef>
        </p:style>
      </p:cxnSp>
      <p:pic>
        <p:nvPicPr>
          <p:cNvPr id="2" name="Рисунок 1">
            <a:extLst>
              <a:ext uri="{FF2B5EF4-FFF2-40B4-BE49-F238E27FC236}">
                <a16:creationId xmlns:a16="http://schemas.microsoft.com/office/drawing/2014/main" id="{A13D3747-98CD-45A7-88E4-413AC5909012}"/>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9799" b="93216" l="9877" r="89877">
                        <a14:foregroundMark x1="46173" y1="10050" x2="46173" y2="10050"/>
                        <a14:foregroundMark x1="68889" y1="92211" x2="68889" y2="92211"/>
                        <a14:foregroundMark x1="35802" y1="93216" x2="35802" y2="93216"/>
                      </a14:backgroundRemoval>
                    </a14:imgEffect>
                  </a14:imgLayer>
                </a14:imgProps>
              </a:ext>
            </a:extLst>
          </a:blip>
          <a:stretch>
            <a:fillRect/>
          </a:stretch>
        </p:blipFill>
        <p:spPr>
          <a:xfrm flipH="1">
            <a:off x="9553636" y="1719159"/>
            <a:ext cx="2024552" cy="2352765"/>
          </a:xfrm>
          <a:prstGeom prst="rect">
            <a:avLst/>
          </a:prstGeom>
        </p:spPr>
      </p:pic>
      <p:pic>
        <p:nvPicPr>
          <p:cNvPr id="7" name="Рисунок 6">
            <a:extLst>
              <a:ext uri="{FF2B5EF4-FFF2-40B4-BE49-F238E27FC236}">
                <a16:creationId xmlns:a16="http://schemas.microsoft.com/office/drawing/2014/main" id="{5EF4EE7E-EB70-400F-992E-BFBF073C3352}"/>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6316469" y="3683000"/>
            <a:ext cx="5715000" cy="3175000"/>
          </a:xfrm>
          <a:prstGeom prst="rect">
            <a:avLst/>
          </a:prstGeom>
        </p:spPr>
      </p:pic>
    </p:spTree>
    <p:extLst>
      <p:ext uri="{BB962C8B-B14F-4D97-AF65-F5344CB8AC3E}">
        <p14:creationId xmlns:p14="http://schemas.microsoft.com/office/powerpoint/2010/main" val="1910718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path" presetSubtype="0" accel="50000" decel="50000" fill="hold" nodeType="clickEffect">
                                  <p:stCondLst>
                                    <p:cond delay="0"/>
                                  </p:stCondLst>
                                  <p:childTnLst>
                                    <p:animMotion origin="layout" path="M 0 0 L -0.25 0 E" pathEditMode="relative" ptsTypes="">
                                      <p:cBhvr>
                                        <p:cTn id="6" dur="2000" fill="hold"/>
                                        <p:tgtEl>
                                          <p:spTgt spid="2"/>
                                        </p:tgtEl>
                                        <p:attrNameLst>
                                          <p:attrName>ppt_x</p:attrName>
                                          <p:attrName>ppt_y</p:attrName>
                                        </p:attrNameLst>
                                      </p:cBhvr>
                                    </p:animMotion>
                                  </p:childTnLst>
                                </p:cTn>
                              </p:par>
                              <p:par>
                                <p:cTn id="7" presetID="64" presetClass="path" presetSubtype="0" accel="50000" decel="50000" fill="hold" nodeType="withEffect">
                                  <p:stCondLst>
                                    <p:cond delay="0"/>
                                  </p:stCondLst>
                                  <p:childTnLst>
                                    <p:animMotion origin="layout" path="M -3.95833E-6 1.48148E-6 L -0.16601 -0.21644 " pathEditMode="relative" rAng="0" ptsTypes="AA">
                                      <p:cBhvr>
                                        <p:cTn id="8" dur="2000" fill="hold"/>
                                        <p:tgtEl>
                                          <p:spTgt spid="7"/>
                                        </p:tgtEl>
                                        <p:attrNameLst>
                                          <p:attrName>ppt_x</p:attrName>
                                          <p:attrName>ppt_y</p:attrName>
                                        </p:attrNameLst>
                                      </p:cBhvr>
                                      <p:rCtr x="-8307" y="-1083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830F1CD-50A0-4886-9D0A-47253030BDA7}"/>
              </a:ext>
            </a:extLst>
          </p:cNvPr>
          <p:cNvSpPr>
            <a:spLocks noGrp="1"/>
          </p:cNvSpPr>
          <p:nvPr>
            <p:ph type="title"/>
          </p:nvPr>
        </p:nvSpPr>
        <p:spPr/>
        <p:txBody>
          <a:bodyPr/>
          <a:lstStyle/>
          <a:p>
            <a:r>
              <a:rPr lang="ru-RU" b="1" dirty="0">
                <a:solidFill>
                  <a:srgbClr val="FF0000"/>
                </a:solidFill>
              </a:rPr>
              <a:t>ДТП не произошло бы, если бы ребенок:</a:t>
            </a:r>
          </a:p>
        </p:txBody>
      </p:sp>
      <p:sp>
        <p:nvSpPr>
          <p:cNvPr id="3" name="Объект 2">
            <a:extLst>
              <a:ext uri="{FF2B5EF4-FFF2-40B4-BE49-F238E27FC236}">
                <a16:creationId xmlns:a16="http://schemas.microsoft.com/office/drawing/2014/main" id="{E2116245-50BD-4633-99E0-61EDC14C075D}"/>
              </a:ext>
            </a:extLst>
          </p:cNvPr>
          <p:cNvSpPr>
            <a:spLocks noGrp="1"/>
          </p:cNvSpPr>
          <p:nvPr>
            <p:ph idx="1"/>
          </p:nvPr>
        </p:nvSpPr>
        <p:spPr/>
        <p:txBody>
          <a:bodyPr/>
          <a:lstStyle/>
          <a:p>
            <a:r>
              <a:rPr lang="ru-RU" dirty="0"/>
              <a:t> </a:t>
            </a:r>
          </a:p>
        </p:txBody>
      </p:sp>
    </p:spTree>
    <p:extLst>
      <p:ext uri="{BB962C8B-B14F-4D97-AF65-F5344CB8AC3E}">
        <p14:creationId xmlns:p14="http://schemas.microsoft.com/office/powerpoint/2010/main" val="5372877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830F1CD-50A0-4886-9D0A-47253030BDA7}"/>
              </a:ext>
            </a:extLst>
          </p:cNvPr>
          <p:cNvSpPr>
            <a:spLocks noGrp="1"/>
          </p:cNvSpPr>
          <p:nvPr>
            <p:ph type="title"/>
          </p:nvPr>
        </p:nvSpPr>
        <p:spPr/>
        <p:txBody>
          <a:bodyPr/>
          <a:lstStyle/>
          <a:p>
            <a:r>
              <a:rPr lang="ru-RU" b="1" dirty="0">
                <a:solidFill>
                  <a:srgbClr val="FF0000"/>
                </a:solidFill>
              </a:rPr>
              <a:t>ДТП не произошло бы, если бы ребенок:</a:t>
            </a:r>
          </a:p>
        </p:txBody>
      </p:sp>
      <p:sp>
        <p:nvSpPr>
          <p:cNvPr id="3" name="Объект 2">
            <a:extLst>
              <a:ext uri="{FF2B5EF4-FFF2-40B4-BE49-F238E27FC236}">
                <a16:creationId xmlns:a16="http://schemas.microsoft.com/office/drawing/2014/main" id="{E2116245-50BD-4633-99E0-61EDC14C075D}"/>
              </a:ext>
            </a:extLst>
          </p:cNvPr>
          <p:cNvSpPr>
            <a:spLocks noGrp="1"/>
          </p:cNvSpPr>
          <p:nvPr>
            <p:ph idx="1"/>
          </p:nvPr>
        </p:nvSpPr>
        <p:spPr/>
        <p:txBody>
          <a:bodyPr>
            <a:normAutofit lnSpcReduction="10000"/>
          </a:bodyPr>
          <a:lstStyle/>
          <a:p>
            <a:pPr marL="0" indent="0">
              <a:buNone/>
            </a:pPr>
            <a:endParaRPr lang="ru-RU" dirty="0"/>
          </a:p>
          <a:p>
            <a:pPr marL="0" indent="0">
              <a:buNone/>
            </a:pPr>
            <a:r>
              <a:rPr lang="ru-RU" b="1" dirty="0"/>
              <a:t>УБЕДИЛСЯ В БЕЗОПАСНОСТИ! (ЭТО САМОЕ ГЛАВНОЕ)</a:t>
            </a:r>
          </a:p>
          <a:p>
            <a:pPr marL="0" indent="0">
              <a:buNone/>
            </a:pPr>
            <a:r>
              <a:rPr lang="ru-RU" dirty="0"/>
              <a:t>Дошел до ближайшего пешеходного перехода, остановился, дождался зеленого сигнала светофора, убедился, что все остановились и только тогда начал переходить, постоянно наблюдая </a:t>
            </a:r>
          </a:p>
          <a:p>
            <a:pPr marL="0" indent="0">
              <a:buNone/>
            </a:pPr>
            <a:endParaRPr lang="ru-RU" dirty="0"/>
          </a:p>
          <a:p>
            <a:pPr marL="0" indent="0">
              <a:buNone/>
            </a:pPr>
            <a:r>
              <a:rPr lang="ru-RU" dirty="0"/>
              <a:t>Остановился, дождался безопасной ситуации, когда нет автомобилей</a:t>
            </a:r>
          </a:p>
          <a:p>
            <a:pPr marL="0" indent="0">
              <a:buNone/>
            </a:pPr>
            <a:r>
              <a:rPr lang="ru-RU" dirty="0"/>
              <a:t> </a:t>
            </a:r>
          </a:p>
        </p:txBody>
      </p:sp>
    </p:spTree>
    <p:extLst>
      <p:ext uri="{BB962C8B-B14F-4D97-AF65-F5344CB8AC3E}">
        <p14:creationId xmlns:p14="http://schemas.microsoft.com/office/powerpoint/2010/main" val="23703726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a:extLst>
              <a:ext uri="{FF2B5EF4-FFF2-40B4-BE49-F238E27FC236}">
                <a16:creationId xmlns:a16="http://schemas.microsoft.com/office/drawing/2014/main" id="{93F58429-2265-45C7-97E4-DD1D5C8D0F33}"/>
              </a:ext>
            </a:extLst>
          </p:cNvPr>
          <p:cNvSpPr/>
          <p:nvPr/>
        </p:nvSpPr>
        <p:spPr>
          <a:xfrm>
            <a:off x="1549020" y="92424"/>
            <a:ext cx="9394371" cy="707886"/>
          </a:xfrm>
          <a:prstGeom prst="rect">
            <a:avLst/>
          </a:prstGeom>
        </p:spPr>
        <p:txBody>
          <a:bodyPr wrap="square">
            <a:spAutoFit/>
          </a:bodyPr>
          <a:lstStyle/>
          <a:p>
            <a:pPr algn="ctr"/>
            <a:r>
              <a:rPr lang="ru-RU" sz="4000" b="1" dirty="0">
                <a:solidFill>
                  <a:srgbClr val="0070C0"/>
                </a:solidFill>
                <a:ea typeface="Calibri" panose="020F0502020204030204" pitchFamily="34" charset="0"/>
                <a:cs typeface="Times New Roman" panose="02020603050405020304" pitchFamily="18" charset="0"/>
              </a:rPr>
              <a:t>Фото с ДТП 2. Мост Кузбасский</a:t>
            </a:r>
            <a:endParaRPr lang="ru-RU" sz="4000" dirty="0">
              <a:solidFill>
                <a:srgbClr val="0070C0"/>
              </a:solidFill>
              <a:effectLst/>
              <a:ea typeface="Calibri" panose="020F0502020204030204" pitchFamily="34" charset="0"/>
              <a:cs typeface="Times New Roman" panose="02020603050405020304" pitchFamily="18" charset="0"/>
            </a:endParaRPr>
          </a:p>
        </p:txBody>
      </p:sp>
      <p:pic>
        <p:nvPicPr>
          <p:cNvPr id="2" name="Рисунок 1">
            <a:extLst>
              <a:ext uri="{FF2B5EF4-FFF2-40B4-BE49-F238E27FC236}">
                <a16:creationId xmlns:a16="http://schemas.microsoft.com/office/drawing/2014/main" id="{569E7E77-F110-494D-8CA6-85CB7F55DEA5}"/>
              </a:ext>
            </a:extLst>
          </p:cNvPr>
          <p:cNvPicPr>
            <a:picLocks noChangeAspect="1"/>
          </p:cNvPicPr>
          <p:nvPr/>
        </p:nvPicPr>
        <p:blipFill>
          <a:blip r:embed="rId2"/>
          <a:stretch>
            <a:fillRect/>
          </a:stretch>
        </p:blipFill>
        <p:spPr>
          <a:xfrm>
            <a:off x="2111828" y="789319"/>
            <a:ext cx="7968343" cy="5976257"/>
          </a:xfrm>
          <a:prstGeom prst="rect">
            <a:avLst/>
          </a:prstGeom>
        </p:spPr>
      </p:pic>
    </p:spTree>
    <p:extLst>
      <p:ext uri="{BB962C8B-B14F-4D97-AF65-F5344CB8AC3E}">
        <p14:creationId xmlns:p14="http://schemas.microsoft.com/office/powerpoint/2010/main" val="21362748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9471629-7C16-4503-B282-25FDB749B740}"/>
              </a:ext>
            </a:extLst>
          </p:cNvPr>
          <p:cNvSpPr>
            <a:spLocks noGrp="1"/>
          </p:cNvSpPr>
          <p:nvPr>
            <p:ph type="title"/>
          </p:nvPr>
        </p:nvSpPr>
        <p:spPr>
          <a:xfrm>
            <a:off x="838200" y="4943021"/>
            <a:ext cx="10515600" cy="1325563"/>
          </a:xfrm>
        </p:spPr>
        <p:txBody>
          <a:bodyPr>
            <a:normAutofit/>
          </a:bodyPr>
          <a:lstStyle/>
          <a:p>
            <a:r>
              <a:rPr lang="ru-RU" b="1" dirty="0">
                <a:solidFill>
                  <a:srgbClr val="C00000"/>
                </a:solidFill>
              </a:rPr>
              <a:t>Ушиб тазобедренного и коленного сустава, лучезапястного сустава и кисти </a:t>
            </a:r>
          </a:p>
        </p:txBody>
      </p:sp>
      <p:sp>
        <p:nvSpPr>
          <p:cNvPr id="3" name="Объект 2">
            <a:extLst>
              <a:ext uri="{FF2B5EF4-FFF2-40B4-BE49-F238E27FC236}">
                <a16:creationId xmlns:a16="http://schemas.microsoft.com/office/drawing/2014/main" id="{35FEFF97-0724-43BD-8FA7-9EFC725B76EF}"/>
              </a:ext>
            </a:extLst>
          </p:cNvPr>
          <p:cNvSpPr>
            <a:spLocks noGrp="1"/>
          </p:cNvSpPr>
          <p:nvPr>
            <p:ph idx="1"/>
          </p:nvPr>
        </p:nvSpPr>
        <p:spPr>
          <a:xfrm>
            <a:off x="435429" y="589416"/>
            <a:ext cx="10918371" cy="4353605"/>
          </a:xfrm>
        </p:spPr>
        <p:txBody>
          <a:bodyPr>
            <a:normAutofit fontScale="92500" lnSpcReduction="20000"/>
          </a:bodyPr>
          <a:lstStyle/>
          <a:p>
            <a:pPr marL="0" indent="0">
              <a:buNone/>
            </a:pPr>
            <a:r>
              <a:rPr lang="ru-RU" sz="4600" b="1" dirty="0"/>
              <a:t>ДТП 2.</a:t>
            </a:r>
          </a:p>
          <a:p>
            <a:pPr marL="0" indent="0">
              <a:buNone/>
            </a:pPr>
            <a:r>
              <a:rPr lang="ru-RU" sz="4600" dirty="0"/>
              <a:t>Водитель, управляя а/м VOLKSWAGEN TIGUAN, двигался по транспортной развязке у моста «Кузбасский», со стороны ул. Терешковой, совершил наезд на несовершеннолетнего пешехода, который переходил проезжую часть дороги по нерегулируемому пешеходному переходу</a:t>
            </a:r>
            <a:r>
              <a:rPr lang="ru-RU" sz="3600" dirty="0"/>
              <a:t>. </a:t>
            </a:r>
          </a:p>
        </p:txBody>
      </p:sp>
    </p:spTree>
    <p:extLst>
      <p:ext uri="{BB962C8B-B14F-4D97-AF65-F5344CB8AC3E}">
        <p14:creationId xmlns:p14="http://schemas.microsoft.com/office/powerpoint/2010/main" val="4000626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a16="http://schemas.microsoft.com/office/drawing/2014/main" id="{28798791-462A-4940-9863-92B6282744CE}"/>
              </a:ext>
            </a:extLst>
          </p:cNvPr>
          <p:cNvPicPr>
            <a:picLocks noChangeAspect="1"/>
          </p:cNvPicPr>
          <p:nvPr/>
        </p:nvPicPr>
        <p:blipFill>
          <a:blip r:embed="rId2">
            <a:extLst>
              <a:ext uri="{BEBA8EAE-BF5A-486C-A8C5-ECC9F3942E4B}">
                <a14:imgProps xmlns:a14="http://schemas.microsoft.com/office/drawing/2010/main">
                  <a14:imgLayer r:embed="rId3">
                    <a14:imgEffect>
                      <a14:brightnessContrast bright="20000" contrast="-20000"/>
                    </a14:imgEffect>
                  </a14:imgLayer>
                </a14:imgProps>
              </a:ext>
              <a:ext uri="{28A0092B-C50C-407E-A947-70E740481C1C}">
                <a14:useLocalDpi xmlns:a14="http://schemas.microsoft.com/office/drawing/2010/main" val="0"/>
              </a:ext>
            </a:extLst>
          </a:blip>
          <a:srcRect/>
          <a:stretch/>
        </p:blipFill>
        <p:spPr>
          <a:xfrm>
            <a:off x="341278" y="785108"/>
            <a:ext cx="11850722" cy="5884869"/>
          </a:xfrm>
          <a:prstGeom prst="rect">
            <a:avLst/>
          </a:prstGeom>
        </p:spPr>
      </p:pic>
      <p:sp>
        <p:nvSpPr>
          <p:cNvPr id="10" name="Прямоугольник 9"/>
          <p:cNvSpPr/>
          <p:nvPr/>
        </p:nvSpPr>
        <p:spPr>
          <a:xfrm>
            <a:off x="3079303" y="188023"/>
            <a:ext cx="6474333" cy="707886"/>
          </a:xfrm>
          <a:prstGeom prst="rect">
            <a:avLst/>
          </a:prstGeom>
        </p:spPr>
        <p:txBody>
          <a:bodyPr wrap="square">
            <a:spAutoFit/>
          </a:bodyPr>
          <a:lstStyle/>
          <a:p>
            <a:pPr algn="ctr"/>
            <a:r>
              <a:rPr lang="ru-RU" sz="4000" b="1" dirty="0">
                <a:solidFill>
                  <a:srgbClr val="0070C0"/>
                </a:solidFill>
                <a:ea typeface="Calibri" panose="020F0502020204030204" pitchFamily="34" charset="0"/>
                <a:cs typeface="Times New Roman" panose="02020603050405020304" pitchFamily="18" charset="0"/>
              </a:rPr>
              <a:t>ДТП 2. Мост Кузбасский</a:t>
            </a:r>
            <a:endParaRPr lang="ru-RU" sz="4000" dirty="0">
              <a:solidFill>
                <a:srgbClr val="0070C0"/>
              </a:solidFill>
              <a:effectLst/>
              <a:ea typeface="Calibri" panose="020F0502020204030204" pitchFamily="34" charset="0"/>
              <a:cs typeface="Times New Roman" panose="02020603050405020304" pitchFamily="18" charset="0"/>
            </a:endParaRPr>
          </a:p>
        </p:txBody>
      </p:sp>
      <p:cxnSp>
        <p:nvCxnSpPr>
          <p:cNvPr id="14" name="Прямая соединительная линия 13">
            <a:extLst>
              <a:ext uri="{FF2B5EF4-FFF2-40B4-BE49-F238E27FC236}">
                <a16:creationId xmlns:a16="http://schemas.microsoft.com/office/drawing/2014/main" id="{C3280C0D-3E9C-4A2C-9531-792F26313D9D}"/>
              </a:ext>
            </a:extLst>
          </p:cNvPr>
          <p:cNvCxnSpPr/>
          <p:nvPr/>
        </p:nvCxnSpPr>
        <p:spPr>
          <a:xfrm>
            <a:off x="2437889" y="888234"/>
            <a:ext cx="7757160" cy="0"/>
          </a:xfrm>
          <a:prstGeom prst="line">
            <a:avLst/>
          </a:prstGeom>
          <a:ln w="38100"/>
        </p:spPr>
        <p:style>
          <a:lnRef idx="1">
            <a:schemeClr val="dk1"/>
          </a:lnRef>
          <a:fillRef idx="0">
            <a:schemeClr val="dk1"/>
          </a:fillRef>
          <a:effectRef idx="0">
            <a:schemeClr val="dk1"/>
          </a:effectRef>
          <a:fontRef idx="minor">
            <a:schemeClr val="tx1"/>
          </a:fontRef>
        </p:style>
      </p:cxnSp>
      <p:pic>
        <p:nvPicPr>
          <p:cNvPr id="2" name="Рисунок 1">
            <a:extLst>
              <a:ext uri="{FF2B5EF4-FFF2-40B4-BE49-F238E27FC236}">
                <a16:creationId xmlns:a16="http://schemas.microsoft.com/office/drawing/2014/main" id="{A13D3747-98CD-45A7-88E4-413AC5909012}"/>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9799" b="93216" l="9877" r="89877">
                        <a14:foregroundMark x1="46173" y1="10050" x2="46173" y2="10050"/>
                        <a14:foregroundMark x1="68889" y1="92211" x2="68889" y2="92211"/>
                        <a14:foregroundMark x1="35802" y1="93216" x2="35802" y2="93216"/>
                      </a14:backgroundRemoval>
                    </a14:imgEffect>
                  </a14:imgLayer>
                </a14:imgProps>
              </a:ext>
            </a:extLst>
          </a:blip>
          <a:stretch>
            <a:fillRect/>
          </a:stretch>
        </p:blipFill>
        <p:spPr>
          <a:xfrm>
            <a:off x="3774542" y="2964410"/>
            <a:ext cx="1773741" cy="2061293"/>
          </a:xfrm>
          <a:prstGeom prst="rect">
            <a:avLst/>
          </a:prstGeom>
        </p:spPr>
      </p:pic>
      <p:pic>
        <p:nvPicPr>
          <p:cNvPr id="4" name="Рисунок 3">
            <a:extLst>
              <a:ext uri="{FF2B5EF4-FFF2-40B4-BE49-F238E27FC236}">
                <a16:creationId xmlns:a16="http://schemas.microsoft.com/office/drawing/2014/main" id="{3BA78D8D-8B72-4C0A-A318-D8B1DDBC9CF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401445" y="3762531"/>
            <a:ext cx="4661412" cy="3095469"/>
          </a:xfrm>
          <a:prstGeom prst="rect">
            <a:avLst/>
          </a:prstGeom>
        </p:spPr>
      </p:pic>
    </p:spTree>
    <p:extLst>
      <p:ext uri="{BB962C8B-B14F-4D97-AF65-F5344CB8AC3E}">
        <p14:creationId xmlns:p14="http://schemas.microsoft.com/office/powerpoint/2010/main" val="3723246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nodeType="clickEffect">
                                  <p:stCondLst>
                                    <p:cond delay="0"/>
                                  </p:stCondLst>
                                  <p:childTnLst>
                                    <p:animMotion origin="layout" path="M -1.66667E-6 2.59259E-6 L 0.19753 0.00162 " pathEditMode="relative" rAng="0" ptsTypes="AA">
                                      <p:cBhvr>
                                        <p:cTn id="6" dur="2000" fill="hold"/>
                                        <p:tgtEl>
                                          <p:spTgt spid="2"/>
                                        </p:tgtEl>
                                        <p:attrNameLst>
                                          <p:attrName>ppt_x</p:attrName>
                                          <p:attrName>ppt_y</p:attrName>
                                        </p:attrNameLst>
                                      </p:cBhvr>
                                      <p:rCtr x="9870" y="69"/>
                                    </p:animMotion>
                                  </p:childTnLst>
                                </p:cTn>
                              </p:par>
                              <p:par>
                                <p:cTn id="7" presetID="64" presetClass="path" presetSubtype="0" accel="50000" decel="50000" fill="hold" nodeType="withEffect">
                                  <p:stCondLst>
                                    <p:cond delay="0"/>
                                  </p:stCondLst>
                                  <p:childTnLst>
                                    <p:animMotion origin="layout" path="M 1.66667E-6 4.44444E-6 L -0.31472 -0.12871 " pathEditMode="relative" rAng="0" ptsTypes="AA">
                                      <p:cBhvr>
                                        <p:cTn id="8" dur="2000" fill="hold"/>
                                        <p:tgtEl>
                                          <p:spTgt spid="4"/>
                                        </p:tgtEl>
                                        <p:attrNameLst>
                                          <p:attrName>ppt_x</p:attrName>
                                          <p:attrName>ppt_y</p:attrName>
                                        </p:attrNameLst>
                                      </p:cBhvr>
                                      <p:rCtr x="-15742" y="-6435"/>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1348</TotalTime>
  <Words>703</Words>
  <Application>Microsoft Office PowerPoint</Application>
  <PresentationFormat>Широкоэкранный</PresentationFormat>
  <Paragraphs>77</Paragraphs>
  <Slides>32</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32</vt:i4>
      </vt:variant>
    </vt:vector>
  </HeadingPairs>
  <TitlesOfParts>
    <vt:vector size="36" baseType="lpstr">
      <vt:lpstr>Arial</vt:lpstr>
      <vt:lpstr>Calibri</vt:lpstr>
      <vt:lpstr>Calibri Light</vt:lpstr>
      <vt:lpstr>Тема Office</vt:lpstr>
      <vt:lpstr>Презентация PowerPoint</vt:lpstr>
      <vt:lpstr>Презентация PowerPoint</vt:lpstr>
      <vt:lpstr>Сотрясение головного мозга, ушиб мягких тканей затылочной области и верхней губы</vt:lpstr>
      <vt:lpstr>Презентация PowerPoint</vt:lpstr>
      <vt:lpstr>ДТП не произошло бы, если бы ребенок:</vt:lpstr>
      <vt:lpstr>ДТП не произошло бы, если бы ребенок:</vt:lpstr>
      <vt:lpstr>Презентация PowerPoint</vt:lpstr>
      <vt:lpstr>Ушиб тазобедренного и коленного сустава, лучезапястного сустава и кисти </vt:lpstr>
      <vt:lpstr>Презентация PowerPoint</vt:lpstr>
      <vt:lpstr>ДТП не произошло бы, если бы ребенок:</vt:lpstr>
      <vt:lpstr>ДТП не произошло бы, если бы ребенок:</vt:lpstr>
      <vt:lpstr>Презентация PowerPoint</vt:lpstr>
      <vt:lpstr>От полученных травм пешеход скончался.</vt:lpstr>
      <vt:lpstr>Презентация PowerPoint</vt:lpstr>
      <vt:lpstr>ДТП не произошло бы, если бы ребенок:</vt:lpstr>
      <vt:lpstr>ДТП не произошло бы, если бы ребенок:</vt:lpstr>
      <vt:lpstr>Презентация PowerPoint</vt:lpstr>
      <vt:lpstr>Ушиб левой стопы </vt:lpstr>
      <vt:lpstr>Презентация PowerPoint</vt:lpstr>
      <vt:lpstr>ДТП не произошло бы, если бы ребенок:</vt:lpstr>
      <vt:lpstr>ДТП не произошло бы, если бы ребенок:</vt:lpstr>
      <vt:lpstr>Презентация PowerPoint</vt:lpstr>
      <vt:lpstr>От полученных травм пешеход скончался.</vt:lpstr>
      <vt:lpstr>Презентация PowerPoint</vt:lpstr>
      <vt:lpstr>ДТП не произошло бы, если бы ребенок:</vt:lpstr>
      <vt:lpstr>ДТП не произошло бы, если бы ребенок:</vt:lpstr>
      <vt:lpstr>Презентация PowerPoint</vt:lpstr>
      <vt:lpstr>Ушиб поверхности грудной клетки, ушиб нижней губы и носа</vt:lpstr>
      <vt:lpstr>Презентация PowerPoint</vt:lpstr>
      <vt:lpstr>ДТП не произошло бы, если бы ребенок:</vt:lpstr>
      <vt:lpstr>ДТП не произошло бы, если бы ребенок:</vt:lpstr>
      <vt:lpstr>Реконструкция ДТП г. Кемерово 2024</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Ошибки ПДД</dc:title>
  <dc:creator>учитель</dc:creator>
  <cp:lastModifiedBy>Пользователь Windows</cp:lastModifiedBy>
  <cp:revision>66</cp:revision>
  <dcterms:created xsi:type="dcterms:W3CDTF">2021-12-29T06:20:32Z</dcterms:created>
  <dcterms:modified xsi:type="dcterms:W3CDTF">2024-04-08T04:36:32Z</dcterms:modified>
</cp:coreProperties>
</file>