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7" r:id="rId3"/>
    <p:sldId id="261" r:id="rId4"/>
    <p:sldId id="280" r:id="rId5"/>
    <p:sldId id="281" r:id="rId6"/>
    <p:sldId id="262" r:id="rId7"/>
    <p:sldId id="258" r:id="rId8"/>
    <p:sldId id="259" r:id="rId9"/>
    <p:sldId id="263" r:id="rId10"/>
    <p:sldId id="264" r:id="rId11"/>
    <p:sldId id="266" r:id="rId12"/>
    <p:sldId id="267" r:id="rId13"/>
    <p:sldId id="268" r:id="rId14"/>
    <p:sldId id="288" r:id="rId15"/>
    <p:sldId id="272" r:id="rId16"/>
    <p:sldId id="282" r:id="rId17"/>
    <p:sldId id="274" r:id="rId18"/>
    <p:sldId id="260" r:id="rId19"/>
    <p:sldId id="292" r:id="rId20"/>
    <p:sldId id="294" r:id="rId21"/>
    <p:sldId id="291" r:id="rId22"/>
    <p:sldId id="295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3300"/>
    <a:srgbClr val="FFCC00"/>
    <a:srgbClr val="0000FF"/>
    <a:srgbClr val="FF0000"/>
    <a:srgbClr val="CCFFCC"/>
    <a:srgbClr val="99FF99"/>
    <a:srgbClr val="99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966" autoAdjust="0"/>
    <p:restoredTop sz="94660"/>
  </p:normalViewPr>
  <p:slideViewPr>
    <p:cSldViewPr>
      <p:cViewPr varScale="1">
        <p:scale>
          <a:sx n="58" d="100"/>
          <a:sy n="58" d="100"/>
        </p:scale>
        <p:origin x="-13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645848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2B7B519-70AA-42C7-AB31-AC1E1456F2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80860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3357563"/>
            <a:ext cx="6659563" cy="10795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563" y="4029075"/>
            <a:ext cx="6400800" cy="409575"/>
          </a:xfrm>
        </p:spPr>
        <p:txBody>
          <a:bodyPr/>
          <a:lstStyle>
            <a:lvl1pPr marL="0" indent="0">
              <a:buFontTx/>
              <a:buNone/>
              <a:defRPr sz="2000" b="1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50" y="3141663"/>
            <a:ext cx="7772400" cy="11096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23075" y="2349500"/>
            <a:ext cx="1925638" cy="43195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42988" y="2349500"/>
            <a:ext cx="5627687" cy="43195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42988" y="2997200"/>
            <a:ext cx="3744912" cy="3671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40300" y="2997200"/>
            <a:ext cx="3746500" cy="3671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04900" y="2349500"/>
            <a:ext cx="76438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5805488"/>
            <a:ext cx="9144000" cy="1052512"/>
          </a:xfrm>
          <a:prstGeom prst="rect">
            <a:avLst/>
          </a:prstGeom>
          <a:gradFill rotWithShape="1">
            <a:gsLst>
              <a:gs pos="0">
                <a:schemeClr val="folHlink">
                  <a:alpha val="0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2997200"/>
            <a:ext cx="7643812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trips dir="ld"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ChangeArrowheads="1"/>
          </p:cNvSpPr>
          <p:nvPr/>
        </p:nvSpPr>
        <p:spPr bwMode="auto">
          <a:xfrm>
            <a:off x="395288" y="3141663"/>
            <a:ext cx="5040312" cy="11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uk-UA" sz="3200" b="1">
              <a:latin typeface="Tahoma" pitchFamily="34" charset="0"/>
            </a:endParaRPr>
          </a:p>
        </p:txBody>
      </p:sp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433388" y="3963988"/>
            <a:ext cx="3706812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uk-UA" b="1"/>
          </a:p>
        </p:txBody>
      </p:sp>
      <p:pic>
        <p:nvPicPr>
          <p:cNvPr id="15363" name="Picture 8" descr="11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188913"/>
            <a:ext cx="2376488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Text Box 10"/>
          <p:cNvSpPr txBox="1">
            <a:spLocks noChangeArrowheads="1"/>
          </p:cNvSpPr>
          <p:nvPr/>
        </p:nvSpPr>
        <p:spPr bwMode="auto">
          <a:xfrm>
            <a:off x="0" y="3357563"/>
            <a:ext cx="68040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dirty="0"/>
              <a:t>Профессия Журналист</a:t>
            </a: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11" descr="11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71438"/>
            <a:ext cx="2111375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179512" y="476672"/>
            <a:ext cx="5580112" cy="1440160"/>
          </a:xfrm>
        </p:spPr>
        <p:txBody>
          <a:bodyPr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Другие </a:t>
            </a:r>
            <a:r>
              <a:rPr lang="ru-RU" sz="4400" b="1" dirty="0" smtClean="0">
                <a:solidFill>
                  <a:schemeClr val="tx1"/>
                </a:solidFill>
              </a:rPr>
              <a:t>классификации в журналистике</a:t>
            </a: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endParaRPr lang="ru-RU" sz="3200" b="1" dirty="0" smtClean="0">
              <a:solidFill>
                <a:srgbClr val="FF0000"/>
              </a:solidFill>
            </a:endParaRPr>
          </a:p>
        </p:txBody>
      </p:sp>
      <p:sp>
        <p:nvSpPr>
          <p:cNvPr id="24579" name="Rectangle 1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50825" y="2000240"/>
            <a:ext cx="4681538" cy="4308485"/>
          </a:xfrm>
        </p:spPr>
        <p:txBody>
          <a:bodyPr/>
          <a:lstStyle/>
          <a:p>
            <a:pPr marL="457200" indent="-457200" eaLnBrk="1" hangingPunct="1">
              <a:spcBef>
                <a:spcPct val="0"/>
              </a:spcBef>
              <a:buFontTx/>
              <a:buNone/>
            </a:pPr>
            <a:r>
              <a:rPr lang="ru-RU" sz="2400" b="1" u="sng" dirty="0" smtClean="0">
                <a:solidFill>
                  <a:srgbClr val="003300"/>
                </a:solidFill>
              </a:rPr>
              <a:t>По приоритетным</a:t>
            </a:r>
          </a:p>
          <a:p>
            <a:pPr marL="457200" indent="-457200" eaLnBrk="1" hangingPunct="1">
              <a:spcBef>
                <a:spcPct val="0"/>
              </a:spcBef>
              <a:buFontTx/>
              <a:buNone/>
            </a:pPr>
            <a:r>
              <a:rPr lang="ru-RU" sz="2400" b="1" u="sng" dirty="0" smtClean="0">
                <a:solidFill>
                  <a:srgbClr val="003300"/>
                </a:solidFill>
              </a:rPr>
              <a:t>направлениям в работе:</a:t>
            </a:r>
          </a:p>
          <a:p>
            <a:pPr marL="457200" indent="-457200" eaLnBrk="1" hangingPunct="1">
              <a:spcBef>
                <a:spcPct val="0"/>
              </a:spcBef>
              <a:buFontTx/>
              <a:buNone/>
            </a:pPr>
            <a:endParaRPr lang="ru-RU" sz="2400" b="1" u="sng" dirty="0" smtClean="0">
              <a:solidFill>
                <a:srgbClr val="003300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FontTx/>
              <a:buNone/>
            </a:pPr>
            <a:endParaRPr lang="ru-RU" sz="2400" b="1" u="sng" dirty="0" smtClean="0"/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r>
              <a:rPr lang="ru-RU" sz="2000" b="1" dirty="0" smtClean="0"/>
              <a:t>Политические </a:t>
            </a: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r>
              <a:rPr lang="ru-RU" sz="2000" b="1" dirty="0" smtClean="0"/>
              <a:t>Экономические </a:t>
            </a: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r>
              <a:rPr lang="ru-RU" sz="2000" b="1" dirty="0" smtClean="0"/>
              <a:t>Спортивные обозреватели</a:t>
            </a: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r>
              <a:rPr lang="ru-RU" sz="2000" b="1" dirty="0" smtClean="0"/>
              <a:t>Журналисты-международники</a:t>
            </a:r>
          </a:p>
          <a:p>
            <a:pPr marL="457200" indent="-457200" eaLnBrk="1" hangingPunct="1">
              <a:spcBef>
                <a:spcPct val="0"/>
              </a:spcBef>
              <a:buFontTx/>
              <a:buNone/>
            </a:pPr>
            <a:r>
              <a:rPr lang="ru-RU" sz="2000" b="1" dirty="0" smtClean="0"/>
              <a:t>5.   Отраслевые журналисты</a:t>
            </a:r>
            <a:endParaRPr lang="ru-RU" sz="2000" dirty="0" smtClean="0"/>
          </a:p>
        </p:txBody>
      </p:sp>
      <p:sp>
        <p:nvSpPr>
          <p:cNvPr id="24580" name="Rectangle 1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64163" y="3214686"/>
            <a:ext cx="3529012" cy="3094038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b="1" u="sng" dirty="0" smtClean="0">
                <a:solidFill>
                  <a:srgbClr val="003300"/>
                </a:solidFill>
              </a:rPr>
              <a:t>По жанровым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b="1" u="sng" dirty="0" smtClean="0">
                <a:solidFill>
                  <a:srgbClr val="003300"/>
                </a:solidFill>
              </a:rPr>
              <a:t>характеристикам: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b="1" u="sng" dirty="0" smtClean="0">
                <a:solidFill>
                  <a:srgbClr val="003300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sz="2000" b="1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000" b="1" dirty="0" smtClean="0"/>
              <a:t>1. Репортер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000" b="1" dirty="0" smtClean="0"/>
              <a:t>2. Публицист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000" b="1" dirty="0" smtClean="0"/>
              <a:t>3. Обозреватель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000" b="1" dirty="0" smtClean="0"/>
              <a:t>4. Очеркист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000" b="1" dirty="0" smtClean="0"/>
              <a:t>5. Фельетонист</a:t>
            </a:r>
            <a:endParaRPr lang="ru-RU" sz="2000" dirty="0" smtClean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Oval 7"/>
          <p:cNvSpPr>
            <a:spLocks noChangeArrowheads="1"/>
          </p:cNvSpPr>
          <p:nvPr/>
        </p:nvSpPr>
        <p:spPr bwMode="auto">
          <a:xfrm>
            <a:off x="179388" y="2133600"/>
            <a:ext cx="4103687" cy="4437063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solidFill>
                  <a:srgbClr val="003300"/>
                </a:solidFill>
                <a:latin typeface="Times New Roman" pitchFamily="18" charset="0"/>
              </a:rPr>
              <a:t>Работа журналиста </a:t>
            </a:r>
          </a:p>
          <a:p>
            <a:pPr algn="ctr">
              <a:defRPr/>
            </a:pPr>
            <a:r>
              <a:rPr lang="ru-RU" sz="2400" b="1">
                <a:solidFill>
                  <a:srgbClr val="003300"/>
                </a:solidFill>
                <a:latin typeface="Times New Roman" pitchFamily="18" charset="0"/>
              </a:rPr>
              <a:t>на 90% состоит </a:t>
            </a:r>
          </a:p>
          <a:p>
            <a:pPr algn="ctr">
              <a:defRPr/>
            </a:pPr>
            <a:r>
              <a:rPr lang="ru-RU" sz="2400" b="1">
                <a:solidFill>
                  <a:srgbClr val="003300"/>
                </a:solidFill>
                <a:latin typeface="Times New Roman" pitchFamily="18" charset="0"/>
              </a:rPr>
              <a:t>из поиска необходимой </a:t>
            </a:r>
          </a:p>
          <a:p>
            <a:pPr algn="ctr">
              <a:defRPr/>
            </a:pPr>
            <a:r>
              <a:rPr lang="ru-RU" sz="2400" b="1">
                <a:solidFill>
                  <a:srgbClr val="003300"/>
                </a:solidFill>
                <a:latin typeface="Times New Roman" pitchFamily="18" charset="0"/>
              </a:rPr>
              <a:t>информации. </a:t>
            </a:r>
          </a:p>
          <a:p>
            <a:pPr algn="ctr">
              <a:defRPr/>
            </a:pPr>
            <a:r>
              <a:rPr lang="ru-RU" sz="2400" b="1">
                <a:solidFill>
                  <a:srgbClr val="003300"/>
                </a:solidFill>
                <a:latin typeface="Times New Roman" pitchFamily="18" charset="0"/>
              </a:rPr>
              <a:t>Существует три </a:t>
            </a:r>
          </a:p>
          <a:p>
            <a:pPr algn="ctr">
              <a:defRPr/>
            </a:pPr>
            <a:r>
              <a:rPr lang="ru-RU" sz="2400" b="1">
                <a:solidFill>
                  <a:srgbClr val="003300"/>
                </a:solidFill>
                <a:latin typeface="Times New Roman" pitchFamily="18" charset="0"/>
              </a:rPr>
              <a:t>базовых способа </a:t>
            </a:r>
          </a:p>
          <a:p>
            <a:pPr algn="ctr">
              <a:defRPr/>
            </a:pPr>
            <a:r>
              <a:rPr lang="ru-RU" sz="2400" b="1">
                <a:solidFill>
                  <a:srgbClr val="003300"/>
                </a:solidFill>
                <a:latin typeface="Times New Roman" pitchFamily="18" charset="0"/>
              </a:rPr>
              <a:t>ее получения:</a:t>
            </a:r>
          </a:p>
        </p:txBody>
      </p:sp>
      <p:sp>
        <p:nvSpPr>
          <p:cNvPr id="24578" name="AutoShape 4"/>
          <p:cNvSpPr>
            <a:spLocks noChangeArrowheads="1"/>
          </p:cNvSpPr>
          <p:nvPr/>
        </p:nvSpPr>
        <p:spPr bwMode="auto">
          <a:xfrm flipV="1">
            <a:off x="3995738" y="1989138"/>
            <a:ext cx="3384550" cy="792162"/>
          </a:xfrm>
          <a:prstGeom prst="wedgeRoundRectCallout">
            <a:avLst>
              <a:gd name="adj1" fmla="val -61167"/>
              <a:gd name="adj2" fmla="val -13918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ru-RU" sz="4000" b="1">
                <a:solidFill>
                  <a:schemeClr val="accent2"/>
                </a:solidFill>
                <a:latin typeface="Times New Roman" pitchFamily="18" charset="0"/>
              </a:rPr>
              <a:t>Наблюдение</a:t>
            </a:r>
          </a:p>
        </p:txBody>
      </p:sp>
      <p:sp>
        <p:nvSpPr>
          <p:cNvPr id="24579" name="AutoShape 5"/>
          <p:cNvSpPr>
            <a:spLocks noChangeArrowheads="1"/>
          </p:cNvSpPr>
          <p:nvPr/>
        </p:nvSpPr>
        <p:spPr bwMode="auto">
          <a:xfrm flipV="1">
            <a:off x="5148263" y="3789363"/>
            <a:ext cx="2808287" cy="935037"/>
          </a:xfrm>
          <a:prstGeom prst="wedgeRoundRectCallout">
            <a:avLst>
              <a:gd name="adj1" fmla="val -97769"/>
              <a:gd name="adj2" fmla="val 161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ru-RU" sz="4000" b="1">
                <a:solidFill>
                  <a:schemeClr val="accent2"/>
                </a:solidFill>
                <a:latin typeface="Times New Roman" pitchFamily="18" charset="0"/>
              </a:rPr>
              <a:t>Интервью</a:t>
            </a:r>
          </a:p>
        </p:txBody>
      </p:sp>
      <p:sp>
        <p:nvSpPr>
          <p:cNvPr id="24580" name="AutoShape 6"/>
          <p:cNvSpPr>
            <a:spLocks noChangeArrowheads="1"/>
          </p:cNvSpPr>
          <p:nvPr/>
        </p:nvSpPr>
        <p:spPr bwMode="auto">
          <a:xfrm flipV="1">
            <a:off x="4356100" y="5589588"/>
            <a:ext cx="2665413" cy="792162"/>
          </a:xfrm>
          <a:prstGeom prst="wedgeRoundRectCallout">
            <a:avLst>
              <a:gd name="adj1" fmla="val -75019"/>
              <a:gd name="adj2" fmla="val 14779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ru-RU" sz="4000" b="1">
                <a:solidFill>
                  <a:schemeClr val="accent2"/>
                </a:solidFill>
                <a:latin typeface="Times New Roman" pitchFamily="18" charset="0"/>
              </a:rPr>
              <a:t>Документ</a:t>
            </a:r>
          </a:p>
        </p:txBody>
      </p:sp>
      <p:pic>
        <p:nvPicPr>
          <p:cNvPr id="25605" name="Picture 8" descr="11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71438"/>
            <a:ext cx="2111375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Text Box 11"/>
          <p:cNvSpPr txBox="1">
            <a:spLocks noChangeArrowheads="1"/>
          </p:cNvSpPr>
          <p:nvPr/>
        </p:nvSpPr>
        <p:spPr bwMode="auto">
          <a:xfrm>
            <a:off x="285720" y="214290"/>
            <a:ext cx="65532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dirty="0"/>
              <a:t>Способы получения информации</a:t>
            </a: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/>
      <p:bldP spid="24578" grpId="0" animBg="1"/>
      <p:bldP spid="24579" grpId="0" animBg="1"/>
      <p:bldP spid="2458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133600"/>
            <a:ext cx="7561263" cy="4535488"/>
          </a:xfrm>
        </p:spPr>
        <p:txBody>
          <a:bodyPr/>
          <a:lstStyle/>
          <a:p>
            <a:pPr marL="0" indent="268288" algn="just" eaLnBrk="1" hangingPunct="1">
              <a:buFontTx/>
              <a:buNone/>
              <a:defRPr/>
            </a:pPr>
            <a:r>
              <a:rPr lang="ru-RU" b="1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Наблюдательность</a:t>
            </a:r>
            <a:r>
              <a:rPr lang="ru-RU" b="1" dirty="0" smtClean="0">
                <a:solidFill>
                  <a:srgbClr val="003300"/>
                </a:solidFill>
                <a:latin typeface="Times New Roman" pitchFamily="18" charset="0"/>
              </a:rPr>
              <a:t> – качество, необходимое каждому журналисту. </a:t>
            </a:r>
          </a:p>
          <a:p>
            <a:pPr marL="0" indent="268288" algn="just" eaLnBrk="1" hangingPunct="1">
              <a:buFontTx/>
              <a:buNone/>
              <a:defRPr/>
            </a:pPr>
            <a:r>
              <a:rPr lang="ru-RU" b="1" dirty="0" smtClean="0">
                <a:solidFill>
                  <a:srgbClr val="003300"/>
                </a:solidFill>
                <a:latin typeface="Times New Roman" pitchFamily="18" charset="0"/>
              </a:rPr>
              <a:t>Есть даже профессиональный прием: журналист на определенное время становится частью того общества, о котором собирается написать (например, идет работать официантом в ресторан и изучает жизнь заведения изнутри, не открываясь своим временным коллегам).</a:t>
            </a:r>
          </a:p>
        </p:txBody>
      </p:sp>
      <p:pic>
        <p:nvPicPr>
          <p:cNvPr id="26626" name="Picture 6" descr="11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71438"/>
            <a:ext cx="2111375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Text Box 9"/>
          <p:cNvSpPr txBox="1">
            <a:spLocks noChangeArrowheads="1"/>
          </p:cNvSpPr>
          <p:nvPr/>
        </p:nvSpPr>
        <p:spPr bwMode="auto">
          <a:xfrm>
            <a:off x="323850" y="404813"/>
            <a:ext cx="38877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dirty="0"/>
              <a:t>Наблюдение</a:t>
            </a: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16113"/>
            <a:ext cx="4248150" cy="4752975"/>
          </a:xfrm>
        </p:spPr>
        <p:txBody>
          <a:bodyPr/>
          <a:lstStyle/>
          <a:p>
            <a:pPr marL="0" indent="268288" algn="just" eaLnBrk="1" hangingPunct="1">
              <a:buFontTx/>
              <a:buNone/>
            </a:pPr>
            <a:r>
              <a:rPr lang="ru-RU" sz="2400" b="1" smtClean="0">
                <a:solidFill>
                  <a:srgbClr val="000000"/>
                </a:solidFill>
                <a:latin typeface="Times New Roman" pitchFamily="18" charset="0"/>
              </a:rPr>
              <a:t>Необходимо отличать интервью как </a:t>
            </a:r>
            <a:r>
              <a:rPr lang="ru-RU" sz="2400" b="1" i="1" smtClean="0">
                <a:solidFill>
                  <a:srgbClr val="000000"/>
                </a:solidFill>
                <a:latin typeface="Times New Roman" pitchFamily="18" charset="0"/>
              </a:rPr>
              <a:t>метод получения информации</a:t>
            </a:r>
            <a:r>
              <a:rPr lang="ru-RU" sz="2400" b="1" smtClean="0">
                <a:solidFill>
                  <a:srgbClr val="000000"/>
                </a:solidFill>
                <a:latin typeface="Times New Roman" pitchFamily="18" charset="0"/>
              </a:rPr>
              <a:t> и как </a:t>
            </a:r>
            <a:r>
              <a:rPr lang="ru-RU" sz="2400" b="1" i="1" smtClean="0">
                <a:solidFill>
                  <a:srgbClr val="000000"/>
                </a:solidFill>
                <a:latin typeface="Times New Roman" pitchFamily="18" charset="0"/>
              </a:rPr>
              <a:t>жанр.</a:t>
            </a:r>
            <a:r>
              <a:rPr lang="ru-RU" sz="2400" b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marL="0" indent="268288" algn="just" eaLnBrk="1" hangingPunct="1">
              <a:buFontTx/>
              <a:buNone/>
            </a:pPr>
            <a:r>
              <a:rPr lang="ru-RU" sz="2400" b="1" smtClean="0">
                <a:solidFill>
                  <a:srgbClr val="000000"/>
                </a:solidFill>
                <a:latin typeface="Times New Roman" pitchFamily="18" charset="0"/>
              </a:rPr>
              <a:t>В первом случае - это процесс, организованный в виде вопросов и ответов, во втором – оформленный в виде вопросов и ответов материал, предназначенный для обнародования.</a:t>
            </a:r>
          </a:p>
        </p:txBody>
      </p:sp>
      <p:pic>
        <p:nvPicPr>
          <p:cNvPr id="26626" name="Picture 4" descr="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2565400"/>
            <a:ext cx="4176712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7" descr="11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71438"/>
            <a:ext cx="2111375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Text Box 9"/>
          <p:cNvSpPr txBox="1">
            <a:spLocks noChangeArrowheads="1"/>
          </p:cNvSpPr>
          <p:nvPr/>
        </p:nvSpPr>
        <p:spPr bwMode="auto">
          <a:xfrm>
            <a:off x="684213" y="333375"/>
            <a:ext cx="37433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dirty="0"/>
              <a:t>Интервью</a:t>
            </a: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785926"/>
            <a:ext cx="8218487" cy="4824413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sz="3100" b="1" dirty="0" smtClean="0">
                <a:solidFill>
                  <a:srgbClr val="003300"/>
                </a:solidFill>
                <a:latin typeface="Times New Roman" pitchFamily="18" charset="0"/>
              </a:rPr>
              <a:t>   Собранный материал необходимо</a:t>
            </a:r>
          </a:p>
          <a:p>
            <a:pPr algn="just" eaLnBrk="1" hangingPunct="1">
              <a:buFontTx/>
              <a:buNone/>
            </a:pPr>
            <a:r>
              <a:rPr lang="ru-RU" sz="3100" b="1" dirty="0" smtClean="0">
                <a:solidFill>
                  <a:srgbClr val="003300"/>
                </a:solidFill>
                <a:latin typeface="Times New Roman" pitchFamily="18" charset="0"/>
              </a:rPr>
              <a:t>внимательно изучить, проанализировать,</a:t>
            </a:r>
          </a:p>
          <a:p>
            <a:pPr algn="just" eaLnBrk="1" hangingPunct="1">
              <a:buFontTx/>
              <a:buNone/>
            </a:pPr>
            <a:r>
              <a:rPr lang="ru-RU" sz="3100" b="1" dirty="0" smtClean="0">
                <a:solidFill>
                  <a:srgbClr val="003300"/>
                </a:solidFill>
                <a:latin typeface="Times New Roman" pitchFamily="18" charset="0"/>
              </a:rPr>
              <a:t>перепроверить факты, прояснить</a:t>
            </a:r>
          </a:p>
          <a:p>
            <a:pPr algn="just" eaLnBrk="1" hangingPunct="1">
              <a:buFontTx/>
              <a:buNone/>
            </a:pPr>
            <a:r>
              <a:rPr lang="ru-RU" sz="3100" b="1" dirty="0" smtClean="0">
                <a:solidFill>
                  <a:srgbClr val="003300"/>
                </a:solidFill>
                <a:latin typeface="Times New Roman" pitchFamily="18" charset="0"/>
              </a:rPr>
              <a:t>возникшие вопросы. </a:t>
            </a:r>
            <a:endParaRPr lang="ru-RU" sz="3200" b="1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algn="just" eaLnBrk="1" hangingPunct="1">
              <a:buFontTx/>
              <a:buNone/>
            </a:pPr>
            <a:r>
              <a:rPr lang="ru-RU" sz="3100" b="1" dirty="0" smtClean="0">
                <a:solidFill>
                  <a:srgbClr val="003300"/>
                </a:solidFill>
                <a:latin typeface="Times New Roman" pitchFamily="18" charset="0"/>
              </a:rPr>
              <a:t>   Журналист приступает к подготовке</a:t>
            </a:r>
          </a:p>
          <a:p>
            <a:pPr algn="just" eaLnBrk="1" hangingPunct="1">
              <a:buFontTx/>
              <a:buNone/>
            </a:pPr>
            <a:r>
              <a:rPr lang="ru-RU" sz="3100" b="1" dirty="0" smtClean="0">
                <a:solidFill>
                  <a:srgbClr val="003300"/>
                </a:solidFill>
                <a:latin typeface="Times New Roman" pitchFamily="18" charset="0"/>
              </a:rPr>
              <a:t>статьи для публикации в соответствии с</a:t>
            </a:r>
          </a:p>
          <a:p>
            <a:pPr algn="just" eaLnBrk="1" hangingPunct="1">
              <a:buFontTx/>
              <a:buNone/>
            </a:pPr>
            <a:r>
              <a:rPr lang="ru-RU" sz="3100" b="1" dirty="0" smtClean="0">
                <a:solidFill>
                  <a:srgbClr val="003300"/>
                </a:solidFill>
                <a:latin typeface="Times New Roman" pitchFamily="18" charset="0"/>
              </a:rPr>
              <a:t>требованиями издания, жанра, стиля и </a:t>
            </a:r>
            <a:r>
              <a:rPr lang="ru-RU" sz="3200" b="1" dirty="0" smtClean="0">
                <a:solidFill>
                  <a:srgbClr val="003300"/>
                </a:solidFill>
                <a:latin typeface="Times New Roman" pitchFamily="18" charset="0"/>
              </a:rPr>
              <a:t>т.д.</a:t>
            </a:r>
            <a:r>
              <a:rPr lang="ru-RU" sz="3100" b="1" dirty="0" smtClean="0">
                <a:solidFill>
                  <a:srgbClr val="003300"/>
                </a:solidFill>
                <a:latin typeface="Times New Roman" pitchFamily="18" charset="0"/>
              </a:rPr>
              <a:t> </a:t>
            </a:r>
            <a:endParaRPr lang="ru-RU" sz="3200" b="1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>
              <a:buFontTx/>
              <a:buNone/>
            </a:pPr>
            <a:endParaRPr lang="ru-RU" dirty="0" smtClean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2000250"/>
            <a:ext cx="7464425" cy="4608513"/>
          </a:xfrm>
        </p:spPr>
        <p:txBody>
          <a:bodyPr/>
          <a:lstStyle/>
          <a:p>
            <a:pPr marL="0" indent="268288" algn="just" eaLnBrk="1" hangingPunct="1">
              <a:lnSpc>
                <a:spcPct val="90000"/>
              </a:lnSpc>
              <a:buFontTx/>
              <a:buNone/>
              <a:tabLst>
                <a:tab pos="0" algn="l"/>
              </a:tabLst>
            </a:pPr>
            <a:endParaRPr lang="ru-RU" sz="2400" b="1" smtClean="0">
              <a:latin typeface="Times New Roman" pitchFamily="18" charset="0"/>
            </a:endParaRPr>
          </a:p>
          <a:p>
            <a:pPr marL="0" indent="268288" algn="just" eaLnBrk="1" hangingPunct="1">
              <a:lnSpc>
                <a:spcPct val="90000"/>
              </a:lnSpc>
              <a:buFontTx/>
              <a:buNone/>
              <a:tabLst>
                <a:tab pos="0" algn="l"/>
              </a:tabLst>
            </a:pP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</a:rPr>
              <a:t>Он должен уметь оперативно обрабатывать большой поток информации.</a:t>
            </a:r>
          </a:p>
          <a:p>
            <a:pPr marL="0" indent="268288" algn="just" eaLnBrk="1" hangingPunct="1">
              <a:lnSpc>
                <a:spcPct val="90000"/>
              </a:lnSpc>
              <a:buFontTx/>
              <a:buNone/>
              <a:tabLst>
                <a:tab pos="0" algn="l"/>
              </a:tabLst>
            </a:pP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</a:rPr>
              <a:t>Также среди необходимых качеств необходимо назвать коммуникабельность, любознательность, эрудицию, творческие и художественные способности, хорошую память, образное мышление, тактичность, мобильность, стрессоустойчивость, умение работать в команде.</a:t>
            </a:r>
            <a:r>
              <a:rPr lang="ru-RU" sz="2400" smtClean="0">
                <a:solidFill>
                  <a:srgbClr val="003300"/>
                </a:solidFill>
              </a:rPr>
              <a:t> </a:t>
            </a:r>
          </a:p>
          <a:p>
            <a:pPr marL="0" indent="268288" algn="just" eaLnBrk="1" hangingPunct="1">
              <a:lnSpc>
                <a:spcPct val="90000"/>
              </a:lnSpc>
              <a:buFontTx/>
              <a:buNone/>
              <a:tabLst>
                <a:tab pos="0" algn="l"/>
              </a:tabLst>
            </a:pP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</a:rPr>
              <a:t>Для радиорепортера важно иметь четкую дикцию. Интервьюер и ведущий ток-шоу должны уметь формулировать интересные вопросы, слушать и слышать собеседника.</a:t>
            </a:r>
          </a:p>
        </p:txBody>
      </p:sp>
      <p:pic>
        <p:nvPicPr>
          <p:cNvPr id="29698" name="Picture 6" descr="11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71438"/>
            <a:ext cx="2111375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Text Box 9"/>
          <p:cNvSpPr txBox="1">
            <a:spLocks noChangeArrowheads="1"/>
          </p:cNvSpPr>
          <p:nvPr/>
        </p:nvSpPr>
        <p:spPr bwMode="auto">
          <a:xfrm>
            <a:off x="395288" y="188913"/>
            <a:ext cx="525621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dirty="0"/>
              <a:t>Требования к профессии</a:t>
            </a: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AutoShape 5"/>
          <p:cNvSpPr>
            <a:spLocks noChangeArrowheads="1"/>
          </p:cNvSpPr>
          <p:nvPr/>
        </p:nvSpPr>
        <p:spPr bwMode="auto">
          <a:xfrm>
            <a:off x="0" y="1916113"/>
            <a:ext cx="2951163" cy="26638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Журналист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распространяет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и комментирует только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ту информацию, в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достоверности которой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он убежден и источник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которой ему хорошо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известен.</a:t>
            </a:r>
          </a:p>
        </p:txBody>
      </p:sp>
      <p:sp>
        <p:nvSpPr>
          <p:cNvPr id="43014" name="AutoShape 6"/>
          <p:cNvSpPr>
            <a:spLocks noChangeArrowheads="1"/>
          </p:cNvSpPr>
          <p:nvPr/>
        </p:nvSpPr>
        <p:spPr bwMode="auto">
          <a:xfrm>
            <a:off x="0" y="4625975"/>
            <a:ext cx="3059113" cy="2232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Журналист уважает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честь и достоинство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людей, которые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становятся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объектами его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профессионального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внимания.</a:t>
            </a:r>
            <a:endParaRPr lang="ru-RU" sz="2000">
              <a:solidFill>
                <a:srgbClr val="003300"/>
              </a:solidFill>
              <a:latin typeface="Times New Roman" pitchFamily="18" charset="0"/>
            </a:endParaRPr>
          </a:p>
        </p:txBody>
      </p:sp>
      <p:sp>
        <p:nvSpPr>
          <p:cNvPr id="43015" name="AutoShape 7"/>
          <p:cNvSpPr>
            <a:spLocks noChangeArrowheads="1"/>
          </p:cNvSpPr>
          <p:nvPr/>
        </p:nvSpPr>
        <p:spPr bwMode="auto">
          <a:xfrm>
            <a:off x="3132138" y="1989138"/>
            <a:ext cx="2663825" cy="15113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Журналисту </a:t>
            </a:r>
          </a:p>
          <a:p>
            <a:pPr algn="ctr"/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нельзя </a:t>
            </a:r>
          </a:p>
          <a:p>
            <a:pPr algn="ctr"/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использовать свое </a:t>
            </a:r>
          </a:p>
          <a:p>
            <a:pPr algn="ctr"/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положение, </a:t>
            </a:r>
          </a:p>
          <a:p>
            <a:pPr algn="ctr"/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как оружие.</a:t>
            </a:r>
          </a:p>
        </p:txBody>
      </p:sp>
      <p:sp>
        <p:nvSpPr>
          <p:cNvPr id="43016" name="AutoShape 8"/>
          <p:cNvSpPr>
            <a:spLocks noChangeArrowheads="1"/>
          </p:cNvSpPr>
          <p:nvPr/>
        </p:nvSpPr>
        <p:spPr bwMode="auto">
          <a:xfrm>
            <a:off x="3059113" y="3573463"/>
            <a:ext cx="3024187" cy="20161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Журналист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отказывается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от задания, если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выполнение его связано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с нарушением одного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из упомянутых выше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принципов.</a:t>
            </a:r>
          </a:p>
        </p:txBody>
      </p:sp>
      <p:sp>
        <p:nvSpPr>
          <p:cNvPr id="43017" name="AutoShape 9"/>
          <p:cNvSpPr>
            <a:spLocks noChangeArrowheads="1"/>
          </p:cNvSpPr>
          <p:nvPr/>
        </p:nvSpPr>
        <p:spPr bwMode="auto">
          <a:xfrm>
            <a:off x="3132138" y="5632450"/>
            <a:ext cx="2663825" cy="12255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Нельзя получать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информацию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обманным путем.</a:t>
            </a:r>
            <a:endParaRPr lang="ru-RU" sz="2000">
              <a:latin typeface="Times New Roman" pitchFamily="18" charset="0"/>
            </a:endParaRPr>
          </a:p>
        </p:txBody>
      </p:sp>
      <p:sp>
        <p:nvSpPr>
          <p:cNvPr id="43018" name="AutoShape 10"/>
          <p:cNvSpPr>
            <a:spLocks noChangeArrowheads="1"/>
          </p:cNvSpPr>
          <p:nvPr/>
        </p:nvSpPr>
        <p:spPr bwMode="auto">
          <a:xfrm>
            <a:off x="6011863" y="115888"/>
            <a:ext cx="2952750" cy="2665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Журналист должен </a:t>
            </a:r>
          </a:p>
          <a:p>
            <a:pPr algn="ctr"/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сделать все возможное </a:t>
            </a:r>
          </a:p>
          <a:p>
            <a:pPr algn="ctr"/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для исправления или </a:t>
            </a:r>
          </a:p>
          <a:p>
            <a:pPr algn="ctr"/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опровержения </a:t>
            </a:r>
          </a:p>
          <a:p>
            <a:pPr algn="ctr"/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опубликованной им </a:t>
            </a:r>
          </a:p>
          <a:p>
            <a:pPr algn="ctr"/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информации, если она </a:t>
            </a:r>
          </a:p>
          <a:p>
            <a:pPr algn="ctr"/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может нанести </a:t>
            </a:r>
          </a:p>
          <a:p>
            <a:pPr algn="ctr"/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серьезный ущерб.</a:t>
            </a:r>
          </a:p>
        </p:txBody>
      </p:sp>
      <p:sp>
        <p:nvSpPr>
          <p:cNvPr id="43019" name="AutoShape 11"/>
          <p:cNvSpPr>
            <a:spLocks noChangeArrowheads="1"/>
          </p:cNvSpPr>
          <p:nvPr/>
        </p:nvSpPr>
        <p:spPr bwMode="auto">
          <a:xfrm>
            <a:off x="6011863" y="2781300"/>
            <a:ext cx="2952750" cy="20875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Журналист обязан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соблюдать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профессиональную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тайну и может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не разглашать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источник информации.</a:t>
            </a:r>
            <a:endParaRPr lang="ru-RU" sz="2000">
              <a:latin typeface="Times New Roman" pitchFamily="18" charset="0"/>
            </a:endParaRPr>
          </a:p>
        </p:txBody>
      </p:sp>
      <p:sp>
        <p:nvSpPr>
          <p:cNvPr id="43020" name="AutoShape 12"/>
          <p:cNvSpPr>
            <a:spLocks noChangeArrowheads="1"/>
          </p:cNvSpPr>
          <p:nvPr/>
        </p:nvSpPr>
        <p:spPr bwMode="auto">
          <a:xfrm>
            <a:off x="6516688" y="4941888"/>
            <a:ext cx="2305050" cy="19161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Нельзя нарушать </a:t>
            </a:r>
          </a:p>
          <a:p>
            <a:pPr algn="ctr"/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соглашение с </a:t>
            </a:r>
          </a:p>
          <a:p>
            <a:pPr algn="ctr"/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источником </a:t>
            </a:r>
          </a:p>
          <a:p>
            <a:pPr algn="ctr"/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информации.</a:t>
            </a:r>
          </a:p>
        </p:txBody>
      </p:sp>
      <p:sp>
        <p:nvSpPr>
          <p:cNvPr id="30729" name="Text Box 22"/>
          <p:cNvSpPr txBox="1">
            <a:spLocks noChangeArrowheads="1"/>
          </p:cNvSpPr>
          <p:nvPr/>
        </p:nvSpPr>
        <p:spPr bwMode="auto">
          <a:xfrm>
            <a:off x="250825" y="333375"/>
            <a:ext cx="475297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dirty="0"/>
              <a:t>Кодекс чести журналиста</a:t>
            </a: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animBg="1"/>
      <p:bldP spid="43014" grpId="0" animBg="1"/>
      <p:bldP spid="43015" grpId="0" animBg="1"/>
      <p:bldP spid="43016" grpId="0" animBg="1"/>
      <p:bldP spid="43017" grpId="0" animBg="1"/>
      <p:bldP spid="43018" grpId="0" animBg="1"/>
      <p:bldP spid="43019" grpId="0" animBg="1"/>
      <p:bldP spid="430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636838"/>
            <a:ext cx="3321050" cy="3744912"/>
          </a:xfrm>
        </p:spPr>
        <p:txBody>
          <a:bodyPr/>
          <a:lstStyle/>
          <a:p>
            <a:pPr marL="268288" indent="-268288" algn="just" eaLnBrk="1" hangingPunct="1">
              <a:lnSpc>
                <a:spcPct val="80000"/>
              </a:lnSpc>
              <a:buFontTx/>
              <a:buAutoNum type="arabicPeriod"/>
            </a:pPr>
            <a:endParaRPr lang="ru-RU" sz="2000" b="1" smtClean="0">
              <a:latin typeface="Times New Roman" pitchFamily="18" charset="0"/>
            </a:endParaRPr>
          </a:p>
          <a:p>
            <a:pPr marL="268288" indent="-268288" algn="just" eaLnBrk="1" hangingPunct="1">
              <a:lnSpc>
                <a:spcPct val="80000"/>
              </a:lnSpc>
              <a:buFontTx/>
              <a:buAutoNum type="arabicPeriod"/>
            </a:pPr>
            <a:endParaRPr lang="ru-RU" sz="2000" b="1" smtClean="0">
              <a:latin typeface="Times New Roman" pitchFamily="18" charset="0"/>
            </a:endParaRPr>
          </a:p>
          <a:p>
            <a:pPr marL="268288" indent="-268288" algn="just"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b="1" smtClean="0">
                <a:latin typeface="Times New Roman" pitchFamily="18" charset="0"/>
              </a:rPr>
              <a:t>Активный образ жизни;</a:t>
            </a:r>
          </a:p>
          <a:p>
            <a:pPr marL="268288" indent="-268288" algn="just"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b="1" smtClean="0">
                <a:latin typeface="Times New Roman" pitchFamily="18" charset="0"/>
              </a:rPr>
              <a:t>Встречи и общение со многими известными, талантливыми людьми;</a:t>
            </a:r>
          </a:p>
          <a:p>
            <a:pPr marL="268288" indent="-268288" algn="just"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b="1" smtClean="0">
                <a:latin typeface="Times New Roman" pitchFamily="18" charset="0"/>
              </a:rPr>
              <a:t>Возможность путешествовать по разным городам и странам.</a:t>
            </a:r>
          </a:p>
        </p:txBody>
      </p:sp>
      <p:sp>
        <p:nvSpPr>
          <p:cNvPr id="32772" name="Rectangle 6"/>
          <p:cNvSpPr>
            <a:spLocks noChangeArrowheads="1"/>
          </p:cNvSpPr>
          <p:nvPr/>
        </p:nvSpPr>
        <p:spPr bwMode="auto">
          <a:xfrm>
            <a:off x="3779838" y="2997200"/>
            <a:ext cx="46799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8288" indent="-268288">
              <a:spcBef>
                <a:spcPct val="20000"/>
              </a:spcBef>
              <a:buFontTx/>
              <a:buAutoNum type="arabicPeriod"/>
            </a:pPr>
            <a:r>
              <a:rPr lang="ru-RU" sz="1900" b="1">
                <a:latin typeface="Times New Roman" pitchFamily="18" charset="0"/>
              </a:rPr>
              <a:t>Ненормированный рабочий день;</a:t>
            </a:r>
          </a:p>
          <a:p>
            <a:pPr marL="268288" indent="-268288">
              <a:spcBef>
                <a:spcPct val="20000"/>
              </a:spcBef>
              <a:buFontTx/>
              <a:buAutoNum type="arabicPeriod"/>
            </a:pPr>
            <a:r>
              <a:rPr lang="ru-RU" sz="1900" b="1">
                <a:latin typeface="Times New Roman" pitchFamily="18" charset="0"/>
              </a:rPr>
              <a:t>Практически постоянно приходится трудиться в авральном режиме;</a:t>
            </a:r>
          </a:p>
          <a:p>
            <a:pPr marL="268288" indent="-268288">
              <a:spcBef>
                <a:spcPct val="20000"/>
              </a:spcBef>
              <a:buFontTx/>
              <a:buAutoNum type="arabicPeriod"/>
            </a:pPr>
            <a:r>
              <a:rPr lang="ru-RU" sz="1900" b="1">
                <a:latin typeface="Times New Roman" pitchFamily="18" charset="0"/>
              </a:rPr>
              <a:t>Невозможность «отключиться от работы», так как все происходящее вокруг воспринимается как информационный повод для очередной статьи или репортажа;</a:t>
            </a:r>
          </a:p>
          <a:p>
            <a:pPr marL="268288" indent="-268288">
              <a:spcBef>
                <a:spcPct val="20000"/>
              </a:spcBef>
              <a:buFontTx/>
              <a:buAutoNum type="arabicPeriod"/>
            </a:pPr>
            <a:r>
              <a:rPr lang="ru-RU" sz="1900" b="1">
                <a:latin typeface="Times New Roman" pitchFamily="18" charset="0"/>
              </a:rPr>
              <a:t>Журналистика входит в список опасных профессий.</a:t>
            </a:r>
          </a:p>
        </p:txBody>
      </p:sp>
      <p:sp>
        <p:nvSpPr>
          <p:cNvPr id="32773" name="Line 8"/>
          <p:cNvSpPr>
            <a:spLocks noChangeShapeType="1"/>
          </p:cNvSpPr>
          <p:nvPr/>
        </p:nvSpPr>
        <p:spPr bwMode="auto">
          <a:xfrm>
            <a:off x="3708400" y="2060575"/>
            <a:ext cx="0" cy="44640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31748" name="Picture 10" descr="11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71438"/>
            <a:ext cx="2111375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Text Box 12"/>
          <p:cNvSpPr txBox="1">
            <a:spLocks noChangeArrowheads="1"/>
          </p:cNvSpPr>
          <p:nvPr/>
        </p:nvSpPr>
        <p:spPr bwMode="auto">
          <a:xfrm>
            <a:off x="0" y="260350"/>
            <a:ext cx="550862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dirty="0"/>
              <a:t>Плюсы и минусы профессии</a:t>
            </a:r>
          </a:p>
        </p:txBody>
      </p:sp>
      <p:sp>
        <p:nvSpPr>
          <p:cNvPr id="31750" name="Text Box 13"/>
          <p:cNvSpPr txBox="1">
            <a:spLocks noChangeArrowheads="1"/>
          </p:cNvSpPr>
          <p:nvPr/>
        </p:nvSpPr>
        <p:spPr bwMode="auto">
          <a:xfrm>
            <a:off x="323850" y="1916113"/>
            <a:ext cx="2663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u="sng">
                <a:solidFill>
                  <a:srgbClr val="003300"/>
                </a:solidFill>
              </a:rPr>
              <a:t>Плюсы</a:t>
            </a:r>
          </a:p>
        </p:txBody>
      </p:sp>
      <p:sp>
        <p:nvSpPr>
          <p:cNvPr id="31751" name="Text Box 14"/>
          <p:cNvSpPr txBox="1">
            <a:spLocks noChangeArrowheads="1"/>
          </p:cNvSpPr>
          <p:nvPr/>
        </p:nvSpPr>
        <p:spPr bwMode="auto">
          <a:xfrm>
            <a:off x="3924300" y="1916113"/>
            <a:ext cx="21605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u="sng">
                <a:solidFill>
                  <a:srgbClr val="003300"/>
                </a:solidFill>
              </a:rPr>
              <a:t>Минусы</a:t>
            </a: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2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2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Содержимое 2"/>
          <p:cNvSpPr>
            <a:spLocks noGrp="1"/>
          </p:cNvSpPr>
          <p:nvPr>
            <p:ph idx="1"/>
          </p:nvPr>
        </p:nvSpPr>
        <p:spPr>
          <a:xfrm>
            <a:off x="2000250" y="0"/>
            <a:ext cx="6929438" cy="3068638"/>
          </a:xfrm>
        </p:spPr>
        <p:txBody>
          <a:bodyPr/>
          <a:lstStyle/>
          <a:p>
            <a:pPr marL="0" indent="354013" algn="just" eaLnBrk="1" hangingPunct="1">
              <a:buFontTx/>
              <a:buNone/>
            </a:pP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Постоянная смена событий, общение с людьми и активный образ жизни способны заменить журналистам и сон, и отдых.</a:t>
            </a:r>
            <a:endParaRPr lang="ru-RU" sz="2400" smtClean="0">
              <a:solidFill>
                <a:srgbClr val="003300"/>
              </a:solidFill>
            </a:endParaRPr>
          </a:p>
          <a:p>
            <a:pPr marL="0" indent="354013" algn="just" eaLnBrk="1" hangingPunct="1">
              <a:buFontTx/>
              <a:buNone/>
            </a:pP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Некоторые относят журналистику к творчеству, другие - к ремеслу, но достоверно известно одно: журналисты ни за что не променяют свою беспокойную, порой полную опасности  профессию на другую. </a:t>
            </a:r>
          </a:p>
        </p:txBody>
      </p:sp>
      <p:pic>
        <p:nvPicPr>
          <p:cNvPr id="36867" name="Picture 2" descr="H:\журналистика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38" y="3429000"/>
            <a:ext cx="5184775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4" descr="11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420938"/>
            <a:ext cx="2111375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10" descr="11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71438"/>
            <a:ext cx="2111375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Text Box 12"/>
          <p:cNvSpPr txBox="1">
            <a:spLocks noChangeArrowheads="1"/>
          </p:cNvSpPr>
          <p:nvPr/>
        </p:nvSpPr>
        <p:spPr bwMode="auto">
          <a:xfrm>
            <a:off x="1" y="260350"/>
            <a:ext cx="529208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600" b="1" dirty="0" smtClean="0"/>
              <a:t>Задание</a:t>
            </a:r>
            <a:endParaRPr lang="ru-RU" sz="6600" b="1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0" y="2060848"/>
            <a:ext cx="7308304" cy="42479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Необходимо написать </a:t>
            </a:r>
            <a:r>
              <a:rPr lang="ru-RU" dirty="0" smtClean="0"/>
              <a:t>открытое </a:t>
            </a:r>
            <a:r>
              <a:rPr lang="ru-RU" dirty="0" smtClean="0"/>
              <a:t>письмо</a:t>
            </a:r>
          </a:p>
          <a:p>
            <a:pPr>
              <a:buNone/>
            </a:pPr>
            <a:r>
              <a:rPr lang="ru-RU" dirty="0" smtClean="0"/>
              <a:t>«Здоровье и человек» по </a:t>
            </a:r>
            <a:r>
              <a:rPr lang="ru-RU" dirty="0" smtClean="0"/>
              <a:t>отказу </a:t>
            </a:r>
            <a:r>
              <a:rPr lang="ru-RU" dirty="0" smtClean="0"/>
              <a:t>от</a:t>
            </a:r>
          </a:p>
          <a:p>
            <a:pPr>
              <a:buNone/>
            </a:pPr>
            <a:r>
              <a:rPr lang="ru-RU" dirty="0" smtClean="0"/>
              <a:t>вредных </a:t>
            </a:r>
            <a:r>
              <a:rPr lang="ru-RU" dirty="0" smtClean="0"/>
              <a:t>привычек, в </a:t>
            </a:r>
            <a:r>
              <a:rPr lang="ru-RU" dirty="0" smtClean="0"/>
              <a:t>защиту</a:t>
            </a:r>
          </a:p>
          <a:p>
            <a:pPr>
              <a:buNone/>
            </a:pPr>
            <a:r>
              <a:rPr lang="ru-RU" dirty="0" smtClean="0"/>
              <a:t>экологической </a:t>
            </a:r>
            <a:r>
              <a:rPr lang="ru-RU" dirty="0" smtClean="0"/>
              <a:t>ситуации, по </a:t>
            </a:r>
            <a:r>
              <a:rPr lang="ru-RU" dirty="0" smtClean="0"/>
              <a:t>пропаганде</a:t>
            </a:r>
          </a:p>
          <a:p>
            <a:pPr>
              <a:buNone/>
            </a:pPr>
            <a:r>
              <a:rPr lang="ru-RU" dirty="0" smtClean="0"/>
              <a:t>здорового </a:t>
            </a:r>
            <a:r>
              <a:rPr lang="ru-RU" dirty="0" smtClean="0"/>
              <a:t>образа жизни.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928802"/>
            <a:ext cx="7670831" cy="5454667"/>
          </a:xfrm>
        </p:spPr>
        <p:txBody>
          <a:bodyPr/>
          <a:lstStyle/>
          <a:p>
            <a:pPr marL="88900" indent="357188">
              <a:buClr>
                <a:srgbClr val="0000FF"/>
              </a:buClr>
              <a:buFontTx/>
              <a:buAutoNum type="arabicPeriod"/>
            </a:pPr>
            <a:r>
              <a:rPr lang="ru-RU" sz="2000" b="1" dirty="0" smtClean="0">
                <a:solidFill>
                  <a:srgbClr val="003300"/>
                </a:solidFill>
                <a:latin typeface="Times New Roman" pitchFamily="18" charset="0"/>
              </a:rPr>
              <a:t>Эпиграф</a:t>
            </a:r>
          </a:p>
          <a:p>
            <a:pPr marL="88900" indent="357188">
              <a:buClr>
                <a:srgbClr val="0000FF"/>
              </a:buClr>
              <a:buFontTx/>
              <a:buAutoNum type="arabicPeriod"/>
            </a:pPr>
            <a:r>
              <a:rPr lang="ru-RU" sz="2000" b="1" dirty="0" smtClean="0">
                <a:solidFill>
                  <a:srgbClr val="003300"/>
                </a:solidFill>
                <a:latin typeface="Times New Roman" pitchFamily="18" charset="0"/>
              </a:rPr>
              <a:t>Функции СМИ</a:t>
            </a:r>
          </a:p>
          <a:p>
            <a:pPr marL="88900" indent="357188">
              <a:buClr>
                <a:srgbClr val="0000FF"/>
              </a:buClr>
              <a:buFontTx/>
              <a:buAutoNum type="arabicPeriod"/>
            </a:pPr>
            <a:r>
              <a:rPr lang="ru-RU" sz="2000" b="1" dirty="0" smtClean="0">
                <a:solidFill>
                  <a:srgbClr val="003300"/>
                </a:solidFill>
                <a:latin typeface="Times New Roman" pitchFamily="18" charset="0"/>
              </a:rPr>
              <a:t>Вступление</a:t>
            </a:r>
          </a:p>
          <a:p>
            <a:pPr marL="88900" indent="357188">
              <a:buClr>
                <a:srgbClr val="0000FF"/>
              </a:buClr>
              <a:buFontTx/>
              <a:buAutoNum type="arabicPeriod"/>
            </a:pPr>
            <a:r>
              <a:rPr lang="ru-RU" sz="2000" b="1" dirty="0" smtClean="0">
                <a:solidFill>
                  <a:srgbClr val="003300"/>
                </a:solidFill>
                <a:latin typeface="Times New Roman" pitchFamily="18" charset="0"/>
              </a:rPr>
              <a:t>Профессия журналист</a:t>
            </a:r>
          </a:p>
          <a:p>
            <a:pPr marL="88900" indent="357188">
              <a:buClr>
                <a:srgbClr val="0000FF"/>
              </a:buClr>
              <a:buFontTx/>
              <a:buAutoNum type="arabicPeriod"/>
            </a:pPr>
            <a:r>
              <a:rPr lang="ru-RU" sz="2000" b="1" dirty="0" smtClean="0">
                <a:solidFill>
                  <a:srgbClr val="003300"/>
                </a:solidFill>
                <a:latin typeface="Times New Roman" pitchFamily="18" charset="0"/>
              </a:rPr>
              <a:t>Другие классификации в журналистике</a:t>
            </a:r>
          </a:p>
          <a:p>
            <a:pPr marL="88900" indent="357188">
              <a:buClr>
                <a:srgbClr val="0000FF"/>
              </a:buClr>
              <a:buFontTx/>
              <a:buAutoNum type="arabicPeriod"/>
            </a:pPr>
            <a:r>
              <a:rPr lang="ru-RU" sz="2000" b="1" dirty="0" smtClean="0">
                <a:solidFill>
                  <a:srgbClr val="003300"/>
                </a:solidFill>
                <a:latin typeface="Times New Roman" pitchFamily="18" charset="0"/>
              </a:rPr>
              <a:t>Способы получения информации</a:t>
            </a:r>
          </a:p>
          <a:p>
            <a:pPr marL="88900" indent="357188">
              <a:buClr>
                <a:srgbClr val="0000FF"/>
              </a:buClr>
              <a:buFontTx/>
              <a:buAutoNum type="arabicPeriod"/>
            </a:pPr>
            <a:r>
              <a:rPr lang="ru-RU" sz="2000" b="1" dirty="0" smtClean="0">
                <a:solidFill>
                  <a:srgbClr val="003300"/>
                </a:solidFill>
                <a:latin typeface="Times New Roman" pitchFamily="18" charset="0"/>
              </a:rPr>
              <a:t>Требования к профессии</a:t>
            </a:r>
          </a:p>
          <a:p>
            <a:pPr marL="88900" indent="357188">
              <a:buClr>
                <a:srgbClr val="0000FF"/>
              </a:buClr>
              <a:buFontTx/>
              <a:buAutoNum type="arabicPeriod"/>
            </a:pPr>
            <a:r>
              <a:rPr lang="ru-RU" sz="2000" b="1" dirty="0" smtClean="0">
                <a:solidFill>
                  <a:srgbClr val="003300"/>
                </a:solidFill>
                <a:latin typeface="Times New Roman" pitchFamily="18" charset="0"/>
              </a:rPr>
              <a:t>Кодекс чести журналиста</a:t>
            </a:r>
          </a:p>
          <a:p>
            <a:pPr marL="88900" indent="357188">
              <a:buClr>
                <a:srgbClr val="0000FF"/>
              </a:buClr>
              <a:buFontTx/>
              <a:buAutoNum type="arabicPeriod"/>
            </a:pPr>
            <a:r>
              <a:rPr lang="ru-RU" sz="2000" b="1" dirty="0" smtClean="0">
                <a:solidFill>
                  <a:srgbClr val="003300"/>
                </a:solidFill>
                <a:latin typeface="Times New Roman" pitchFamily="18" charset="0"/>
              </a:rPr>
              <a:t>Плюсы и минусы профессии</a:t>
            </a:r>
          </a:p>
          <a:p>
            <a:pPr marL="88900" indent="357188">
              <a:buClr>
                <a:srgbClr val="0000FF"/>
              </a:buClr>
              <a:buFontTx/>
              <a:buAutoNum type="arabicPeriod"/>
            </a:pPr>
            <a:r>
              <a:rPr lang="ru-RU" sz="2000" b="1" dirty="0" smtClean="0">
                <a:solidFill>
                  <a:srgbClr val="003300"/>
                </a:solidFill>
                <a:latin typeface="Times New Roman" pitchFamily="18" charset="0"/>
              </a:rPr>
              <a:t>Перспективы</a:t>
            </a:r>
          </a:p>
          <a:p>
            <a:pPr marL="88900" indent="357188">
              <a:buClr>
                <a:srgbClr val="0000FF"/>
              </a:buClr>
              <a:buNone/>
            </a:pPr>
            <a:endParaRPr lang="ru-RU" sz="2000" b="1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marL="88900" indent="357188">
              <a:buClr>
                <a:srgbClr val="0000FF"/>
              </a:buClr>
              <a:buFontTx/>
              <a:buAutoNum type="arabicPeriod"/>
            </a:pPr>
            <a:endParaRPr lang="ru-RU" sz="2000" b="1" dirty="0" smtClean="0">
              <a:latin typeface="Times New Roman" pitchFamily="18" charset="0"/>
            </a:endParaRPr>
          </a:p>
          <a:p>
            <a:pPr marL="88900" indent="357188">
              <a:buClr>
                <a:srgbClr val="0000FF"/>
              </a:buClr>
              <a:buFontTx/>
              <a:buAutoNum type="arabicPeriod"/>
            </a:pPr>
            <a:endParaRPr lang="ru-RU" sz="2000" b="1" dirty="0" smtClean="0">
              <a:latin typeface="Times New Roman" pitchFamily="18" charset="0"/>
            </a:endParaRPr>
          </a:p>
          <a:p>
            <a:pPr marL="88900" indent="357188">
              <a:buClr>
                <a:srgbClr val="0000FF"/>
              </a:buClr>
              <a:buFontTx/>
              <a:buAutoNum type="arabicPeriod"/>
            </a:pPr>
            <a:endParaRPr lang="ru-RU" sz="2000" b="1" dirty="0" smtClean="0">
              <a:latin typeface="Times New Roman" pitchFamily="18" charset="0"/>
            </a:endParaRPr>
          </a:p>
          <a:p>
            <a:pPr marL="88900" indent="357188">
              <a:buClr>
                <a:srgbClr val="0000FF"/>
              </a:buClr>
              <a:buFontTx/>
              <a:buAutoNum type="arabicPeriod"/>
            </a:pPr>
            <a:endParaRPr lang="ru-RU" sz="2000" b="1" dirty="0" smtClean="0">
              <a:latin typeface="Times New Roman" pitchFamily="18" charset="0"/>
            </a:endParaRPr>
          </a:p>
          <a:p>
            <a:pPr marL="88900" indent="357188">
              <a:buClr>
                <a:srgbClr val="0000FF"/>
              </a:buClr>
              <a:buFontTx/>
              <a:buAutoNum type="arabicPeriod"/>
            </a:pPr>
            <a:endParaRPr lang="ru-RU" sz="2000" b="1" dirty="0" smtClean="0">
              <a:latin typeface="Times New Roman" pitchFamily="18" charset="0"/>
            </a:endParaRPr>
          </a:p>
          <a:p>
            <a:pPr marL="88900" indent="357188">
              <a:buClr>
                <a:srgbClr val="0000FF"/>
              </a:buClr>
              <a:buFontTx/>
              <a:buNone/>
            </a:pPr>
            <a:endParaRPr lang="ru-RU" sz="2000" b="1" dirty="0" smtClean="0">
              <a:latin typeface="Times New Roman" pitchFamily="18" charset="0"/>
            </a:endParaRPr>
          </a:p>
          <a:p>
            <a:pPr marL="88900" indent="357188">
              <a:buClr>
                <a:srgbClr val="0000FF"/>
              </a:buClr>
              <a:buFontTx/>
              <a:buAutoNum type="arabicPeriod"/>
            </a:pPr>
            <a:endParaRPr lang="ru-RU" sz="3000" b="1" dirty="0" smtClean="0">
              <a:latin typeface="Times New Roman" pitchFamily="18" charset="0"/>
            </a:endParaRPr>
          </a:p>
          <a:p>
            <a:pPr marL="88900" indent="357188">
              <a:buClr>
                <a:srgbClr val="0000FF"/>
              </a:buClr>
              <a:buFontTx/>
              <a:buAutoNum type="arabicPeriod"/>
            </a:pPr>
            <a:endParaRPr lang="ru-RU" sz="3000" b="1" dirty="0" smtClean="0">
              <a:latin typeface="Times New Roman" pitchFamily="18" charset="0"/>
            </a:endParaRPr>
          </a:p>
        </p:txBody>
      </p:sp>
      <p:sp>
        <p:nvSpPr>
          <p:cNvPr id="16386" name="Rectangle 5"/>
          <p:cNvSpPr>
            <a:spLocks noChangeArrowheads="1"/>
          </p:cNvSpPr>
          <p:nvPr/>
        </p:nvSpPr>
        <p:spPr bwMode="auto">
          <a:xfrm>
            <a:off x="4140200" y="2060575"/>
            <a:ext cx="3744913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eaLnBrk="0" hangingPunct="0">
              <a:spcBef>
                <a:spcPct val="20000"/>
              </a:spcBef>
            </a:pPr>
            <a:endParaRPr lang="ru-RU" sz="1700" b="1">
              <a:latin typeface="Times New Roman" pitchFamily="18" charset="0"/>
            </a:endParaRPr>
          </a:p>
          <a:p>
            <a:pPr marL="533400" indent="-533400" eaLnBrk="0" hangingPunct="0">
              <a:spcBef>
                <a:spcPct val="20000"/>
              </a:spcBef>
              <a:buFontTx/>
              <a:buChar char="•"/>
            </a:pPr>
            <a:endParaRPr lang="ru-RU" sz="1700" b="1">
              <a:latin typeface="Times New Roman" pitchFamily="18" charset="0"/>
            </a:endParaRPr>
          </a:p>
        </p:txBody>
      </p:sp>
      <p:pic>
        <p:nvPicPr>
          <p:cNvPr id="16387" name="Picture 8" descr="11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71438"/>
            <a:ext cx="2111375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684213" y="549275"/>
            <a:ext cx="3959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dirty="0"/>
              <a:t>Содержание</a:t>
            </a: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3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3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3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3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3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3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10" descr="11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71438"/>
            <a:ext cx="2111375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Text Box 12"/>
          <p:cNvSpPr txBox="1">
            <a:spLocks noChangeArrowheads="1"/>
          </p:cNvSpPr>
          <p:nvPr/>
        </p:nvSpPr>
        <p:spPr bwMode="auto">
          <a:xfrm>
            <a:off x="1" y="260350"/>
            <a:ext cx="529208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600" b="1" dirty="0" smtClean="0"/>
              <a:t>Задание</a:t>
            </a:r>
            <a:endParaRPr lang="ru-RU" sz="6600" b="1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0" y="2060848"/>
            <a:ext cx="8460432" cy="4320480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 что необходимо обратить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внимание: </a:t>
            </a:r>
          </a:p>
          <a:p>
            <a:pPr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Выбор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темы,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например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Остановись! Опасно для жизни и здоровья!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Ты сделал неправильный выбор!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Жизнь на планете зависит от тебя!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Будущее планеты в твоих руках!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Оглянись вокруг!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Я за будущее моей страны. А ты?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928934"/>
            <a:ext cx="7643812" cy="3671888"/>
          </a:xfrm>
        </p:spPr>
        <p:txBody>
          <a:bodyPr/>
          <a:lstStyle/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Присылаем ваши письма на почту </a:t>
            </a:r>
            <a:r>
              <a:rPr lang="en-US" sz="4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alek_sa96@mail.ru</a:t>
            </a:r>
            <a:endParaRPr lang="ru-RU" sz="44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928934"/>
            <a:ext cx="7643812" cy="3671888"/>
          </a:xfrm>
        </p:spPr>
        <p:txBody>
          <a:bodyPr/>
          <a:lstStyle/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 добрый путь, друзья, вперёд по трудному,</a:t>
            </a: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но интересному </a:t>
            </a: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жизненному пути!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Скругленный прямоугольник 5"/>
          <p:cNvGrpSpPr>
            <a:grpSpLocks/>
          </p:cNvGrpSpPr>
          <p:nvPr/>
        </p:nvGrpSpPr>
        <p:grpSpPr bwMode="auto">
          <a:xfrm>
            <a:off x="0" y="2205038"/>
            <a:ext cx="8686800" cy="3756025"/>
            <a:chOff x="142" y="1820"/>
            <a:chExt cx="5472" cy="2366"/>
          </a:xfrm>
        </p:grpSpPr>
        <p:pic>
          <p:nvPicPr>
            <p:cNvPr id="17413" name="Скругленный прямоугольник 5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2" y="1820"/>
              <a:ext cx="5472" cy="2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14" name="Text Box 2"/>
            <p:cNvSpPr txBox="1">
              <a:spLocks noChangeArrowheads="1"/>
            </p:cNvSpPr>
            <p:nvPr/>
          </p:nvSpPr>
          <p:spPr bwMode="auto">
            <a:xfrm>
              <a:off x="292" y="1957"/>
              <a:ext cx="5176" cy="20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endParaRPr lang="ru-RU" sz="3600" b="1">
                <a:solidFill>
                  <a:srgbClr val="005656"/>
                </a:solidFill>
                <a:latin typeface="Century Schoolbook" pitchFamily="18" charset="0"/>
              </a:endParaRPr>
            </a:p>
            <a:p>
              <a:endParaRPr lang="ru-RU">
                <a:solidFill>
                  <a:srgbClr val="FFFFFF"/>
                </a:solidFill>
              </a:endParaRPr>
            </a:p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</p:grpSp>
      <p:pic>
        <p:nvPicPr>
          <p:cNvPr id="7" name="Прямоугольник 6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76475"/>
            <a:ext cx="8613775" cy="353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8" descr="11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25" y="71438"/>
            <a:ext cx="2111375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11"/>
          <p:cNvSpPr txBox="1">
            <a:spLocks noChangeArrowheads="1"/>
          </p:cNvSpPr>
          <p:nvPr/>
        </p:nvSpPr>
        <p:spPr bwMode="auto">
          <a:xfrm>
            <a:off x="755650" y="620713"/>
            <a:ext cx="37449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dirty="0"/>
              <a:t>Эпиграф</a:t>
            </a: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133600"/>
            <a:ext cx="6249988" cy="4535488"/>
          </a:xfrm>
        </p:spPr>
        <p:txBody>
          <a:bodyPr/>
          <a:lstStyle/>
          <a:p>
            <a:pPr marL="0" indent="177800" algn="just">
              <a:buFontTx/>
              <a:buNone/>
            </a:pPr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Радиовещание, телевидение и газеты, Интернет</a:t>
            </a:r>
            <a:r>
              <a:rPr lang="ru-RU" sz="3200" b="1" dirty="0" smtClean="0">
                <a:solidFill>
                  <a:srgbClr val="003300"/>
                </a:solidFill>
                <a:latin typeface="Times New Roman" pitchFamily="18" charset="0"/>
              </a:rPr>
              <a:t> – всё вместе составляют средства массовой информации, или сокращённо СМИ.</a:t>
            </a:r>
          </a:p>
          <a:p>
            <a:pPr marL="0" indent="177800" algn="just">
              <a:buFontTx/>
              <a:buNone/>
            </a:pPr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Функции СМИ:</a:t>
            </a:r>
            <a:r>
              <a:rPr lang="ru-RU" sz="3200" b="1" dirty="0" smtClean="0">
                <a:solidFill>
                  <a:srgbClr val="003300"/>
                </a:solidFill>
                <a:latin typeface="Times New Roman" pitchFamily="18" charset="0"/>
              </a:rPr>
              <a:t> развлекать, информировать, учить и распространять информацию.</a:t>
            </a:r>
          </a:p>
          <a:p>
            <a:pPr marL="0" indent="177800"/>
            <a:endParaRPr lang="ru-RU" b="1" dirty="0" smtClean="0">
              <a:solidFill>
                <a:srgbClr val="003300"/>
              </a:solidFill>
              <a:latin typeface="Times New Roman" pitchFamily="18" charset="0"/>
            </a:endParaRPr>
          </a:p>
        </p:txBody>
      </p:sp>
      <p:pic>
        <p:nvPicPr>
          <p:cNvPr id="18434" name="Picture 3" descr="11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71438"/>
            <a:ext cx="2111375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 Box 8"/>
          <p:cNvSpPr txBox="1">
            <a:spLocks noChangeArrowheads="1"/>
          </p:cNvSpPr>
          <p:nvPr/>
        </p:nvSpPr>
        <p:spPr bwMode="auto">
          <a:xfrm>
            <a:off x="107950" y="476250"/>
            <a:ext cx="52562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dirty="0"/>
              <a:t>Функции СМИ</a:t>
            </a: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3429000"/>
            <a:ext cx="7561262" cy="3240088"/>
          </a:xfrm>
        </p:spPr>
        <p:txBody>
          <a:bodyPr/>
          <a:lstStyle/>
          <a:p>
            <a:pPr marL="0" indent="177800" algn="just">
              <a:buFontTx/>
              <a:buNone/>
            </a:pPr>
            <a:r>
              <a:rPr lang="ru-RU" sz="2500" b="1" dirty="0" smtClean="0">
                <a:latin typeface="Times New Roman" pitchFamily="18" charset="0"/>
              </a:rPr>
              <a:t>Всё чаще вместо ручек и блокнотов они используют диктофоны и ноутбуки. Но помимо этого им по-прежнему приходится много говорить по телефону, следовать за машинами «скорой помощи» и пожарными машинами, быстро писать репортажи.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107950" y="2205038"/>
            <a:ext cx="69119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 dirty="0">
                <a:solidFill>
                  <a:srgbClr val="003300"/>
                </a:solidFill>
                <a:latin typeface="Times New Roman" pitchFamily="18" charset="0"/>
              </a:rPr>
              <a:t>Со всеми этими СМИ связана профессия –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</a:rPr>
              <a:t>ЖУРНАЛИСТ</a:t>
            </a:r>
            <a:endParaRPr lang="ru-RU" sz="2800" b="1" dirty="0">
              <a:latin typeface="Times New Roman" pitchFamily="18" charset="0"/>
            </a:endParaRPr>
          </a:p>
        </p:txBody>
      </p:sp>
      <p:pic>
        <p:nvPicPr>
          <p:cNvPr id="19459" name="Picture 3" descr="11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71438"/>
            <a:ext cx="2111375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1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2"/>
          <p:cNvSpPr>
            <a:spLocks noGrp="1"/>
          </p:cNvSpPr>
          <p:nvPr>
            <p:ph idx="1"/>
          </p:nvPr>
        </p:nvSpPr>
        <p:spPr>
          <a:xfrm>
            <a:off x="107950" y="2060575"/>
            <a:ext cx="6807200" cy="4597400"/>
          </a:xfrm>
        </p:spPr>
        <p:txBody>
          <a:bodyPr/>
          <a:lstStyle/>
          <a:p>
            <a:pPr marL="0" indent="442913" algn="just" eaLnBrk="1" hangingPunct="1">
              <a:buFontTx/>
              <a:buNone/>
              <a:defRPr/>
            </a:pPr>
            <a:endParaRPr lang="ru-RU" b="1" i="1" u="sng" dirty="0" smtClean="0">
              <a:solidFill>
                <a:srgbClr val="00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0" indent="442913" algn="just" eaLnBrk="1" hangingPunct="1">
              <a:buFontTx/>
              <a:buNone/>
              <a:defRPr/>
            </a:pPr>
            <a:r>
              <a:rPr lang="ru-RU" b="1" i="1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Журналист</a:t>
            </a:r>
            <a:r>
              <a:rPr lang="ru-RU" b="1" dirty="0" smtClean="0">
                <a:solidFill>
                  <a:srgbClr val="003300"/>
                </a:solidFill>
                <a:latin typeface="Times New Roman" pitchFamily="18" charset="0"/>
              </a:rPr>
              <a:t> (от фр. </a:t>
            </a:r>
            <a:r>
              <a:rPr lang="ru-RU" b="1" i="1" dirty="0" err="1" smtClean="0">
                <a:solidFill>
                  <a:srgbClr val="003300"/>
                </a:solidFill>
                <a:latin typeface="Times New Roman" pitchFamily="18" charset="0"/>
              </a:rPr>
              <a:t>Journal</a:t>
            </a:r>
            <a:r>
              <a:rPr lang="ru-RU" b="1" i="1" dirty="0" smtClean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ru-RU" b="1" dirty="0" smtClean="0">
                <a:solidFill>
                  <a:srgbClr val="003300"/>
                </a:solidFill>
                <a:latin typeface="Times New Roman" pitchFamily="18" charset="0"/>
              </a:rPr>
              <a:t>– дневник, </a:t>
            </a:r>
            <a:r>
              <a:rPr lang="ru-RU" b="1" i="1" dirty="0" err="1" smtClean="0">
                <a:solidFill>
                  <a:srgbClr val="003300"/>
                </a:solidFill>
                <a:latin typeface="Times New Roman" pitchFamily="18" charset="0"/>
              </a:rPr>
              <a:t>jour</a:t>
            </a:r>
            <a:r>
              <a:rPr lang="ru-RU" b="1" i="1" dirty="0" smtClean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ru-RU" b="1" dirty="0" smtClean="0">
                <a:solidFill>
                  <a:srgbClr val="003300"/>
                </a:solidFill>
                <a:latin typeface="Times New Roman" pitchFamily="18" charset="0"/>
              </a:rPr>
              <a:t>– день) – сотрудник периодического издания, обязанности которого состоят в том, чтобы оперативно собрать, обработать, грамотно и доступно изложить актуальную информацию.</a:t>
            </a:r>
            <a:r>
              <a:rPr lang="ru-RU" b="1" dirty="0" smtClean="0">
                <a:solidFill>
                  <a:srgbClr val="003300"/>
                </a:solidFill>
                <a:latin typeface="Century Schoolbook" pitchFamily="18" charset="0"/>
              </a:rPr>
              <a:t> </a:t>
            </a:r>
          </a:p>
        </p:txBody>
      </p:sp>
      <p:pic>
        <p:nvPicPr>
          <p:cNvPr id="20482" name="Picture 3" descr="11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71438"/>
            <a:ext cx="2111375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79388" y="549275"/>
            <a:ext cx="38163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Журналист</a:t>
            </a: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idx="1"/>
          </p:nvPr>
        </p:nvSpPr>
        <p:spPr>
          <a:xfrm>
            <a:off x="571472" y="2643182"/>
            <a:ext cx="7596188" cy="3384550"/>
          </a:xfrm>
        </p:spPr>
        <p:txBody>
          <a:bodyPr/>
          <a:lstStyle/>
          <a:p>
            <a:pPr marL="0" indent="176213" algn="just" eaLnBrk="1" hangingPunct="1">
              <a:buFontTx/>
              <a:buNone/>
            </a:pPr>
            <a:r>
              <a:rPr lang="ru-RU" sz="2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Журналист-профессионал тревожится из-за различных неприятных происшествий, его волнует всё, происходящее в нашем мире, он беспокоится за судьбы людей, политические события. По долгу своей профессии ему приходится встречаться с трагедиями в жизни людей, с катастрофами, авариями и т.д. </a:t>
            </a:r>
          </a:p>
          <a:p>
            <a:pPr marL="0" indent="176213" algn="just" eaLnBrk="1" hangingPunct="1">
              <a:buFontTx/>
              <a:buNone/>
            </a:pPr>
            <a:r>
              <a:rPr lang="ru-RU" sz="2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Журналистика - это сложная профессия. Только пропустив информацию через себя, подойдя к ней творчески, действительно заинтересовавшись ею, можно создать интересный, волнующий многих людей материал.</a:t>
            </a:r>
          </a:p>
        </p:txBody>
      </p:sp>
      <p:pic>
        <p:nvPicPr>
          <p:cNvPr id="21506" name="Picture 4" descr="11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71438"/>
            <a:ext cx="2111375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2071688" y="620713"/>
            <a:ext cx="6786562" cy="5522912"/>
          </a:xfrm>
        </p:spPr>
        <p:txBody>
          <a:bodyPr/>
          <a:lstStyle/>
          <a:p>
            <a:pPr marL="0" indent="354013" algn="just" eaLnBrk="1" hangingPunct="1">
              <a:buFontTx/>
              <a:buNone/>
            </a:pPr>
            <a:r>
              <a:rPr lang="ru-RU" sz="2500" b="1" smtClean="0">
                <a:solidFill>
                  <a:srgbClr val="005656"/>
                </a:solidFill>
                <a:latin typeface="Times New Roman" pitchFamily="18" charset="0"/>
                <a:cs typeface="Times New Roman" pitchFamily="18" charset="0"/>
              </a:rPr>
              <a:t>В обязанности журналиста входит донести до людей полезную информацию, предостеречь читателя с помощью своих работ от неприятностей. </a:t>
            </a:r>
          </a:p>
          <a:p>
            <a:pPr marL="0" indent="354013" algn="just" eaLnBrk="1" hangingPunct="1">
              <a:buFontTx/>
              <a:buNone/>
            </a:pPr>
            <a:r>
              <a:rPr lang="ru-RU" sz="2500" b="1" smtClean="0">
                <a:solidFill>
                  <a:srgbClr val="005656"/>
                </a:solidFill>
                <a:latin typeface="Times New Roman" pitchFamily="18" charset="0"/>
                <a:cs typeface="Times New Roman" pitchFamily="18" charset="0"/>
              </a:rPr>
              <a:t>Журналист должен быть честным с аудиторией, так как он несет большую ответственность перед людьми. </a:t>
            </a:r>
          </a:p>
          <a:p>
            <a:pPr marL="0" indent="354013" algn="just" eaLnBrk="1" hangingPunct="1">
              <a:buFontTx/>
              <a:buNone/>
            </a:pPr>
            <a:r>
              <a:rPr lang="ru-RU" sz="2500" b="1" smtClean="0">
                <a:solidFill>
                  <a:srgbClr val="005656"/>
                </a:solidFill>
                <a:latin typeface="Times New Roman" pitchFamily="18" charset="0"/>
                <a:cs typeface="Times New Roman" pitchFamily="18" charset="0"/>
              </a:rPr>
              <a:t>Он должен быть мужественным, смелым, энергичным, быстро ориентироваться в сложных ситуациях. Несмотря на все сложности, журналистика - очень интересная профессия и многие школьники мечтают стать журналистом.</a:t>
            </a:r>
          </a:p>
        </p:txBody>
      </p:sp>
      <p:pic>
        <p:nvPicPr>
          <p:cNvPr id="22531" name="Picture 3" descr="11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20938"/>
            <a:ext cx="2111375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88" y="2214563"/>
            <a:ext cx="6858000" cy="4000500"/>
          </a:xfrm>
        </p:spPr>
        <p:txBody>
          <a:bodyPr/>
          <a:lstStyle/>
          <a:p>
            <a:pPr marL="0" indent="265113" algn="just" eaLnBrk="1" hangingPunct="1">
              <a:buFontTx/>
              <a:buAutoNum type="arabicPeriod"/>
              <a:defRPr/>
            </a:pPr>
            <a:r>
              <a:rPr lang="ru-RU" sz="2400" b="1" i="1" u="sng" smtClean="0">
                <a:solidFill>
                  <a:srgbClr val="E57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Сотрудники печатных </a:t>
            </a:r>
            <a:r>
              <a:rPr lang="ru-RU" sz="2400" b="1" smtClean="0">
                <a:solidFill>
                  <a:srgbClr val="E57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изданий </a:t>
            </a:r>
          </a:p>
          <a:p>
            <a:pPr marL="0" indent="265113" algn="just" eaLnBrk="1" hangingPunct="1">
              <a:buFontTx/>
              <a:buNone/>
              <a:defRPr/>
            </a:pPr>
            <a:r>
              <a:rPr lang="ru-RU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(газет</a:t>
            </a: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журналов, справочников);</a:t>
            </a:r>
            <a:endParaRPr lang="ru-RU" sz="2400" smtClean="0">
              <a:solidFill>
                <a:srgbClr val="000000"/>
              </a:solidFill>
            </a:endParaRPr>
          </a:p>
          <a:p>
            <a:pPr marL="0" indent="265113" algn="just" eaLnBrk="1" hangingPunct="1">
              <a:buFontTx/>
              <a:buNone/>
              <a:defRPr/>
            </a:pPr>
            <a:r>
              <a:rPr lang="ru-RU" sz="2400" b="1" i="1" u="sng" smtClean="0">
                <a:solidFill>
                  <a:srgbClr val="E57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2.Журналист электронных СМИ</a:t>
            </a:r>
            <a:r>
              <a:rPr lang="ru-RU" sz="2400" b="1" i="1" smtClean="0">
                <a:solidFill>
                  <a:srgbClr val="E57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(телевидение, радио, Интернет); </a:t>
            </a:r>
            <a:endParaRPr lang="ru-RU" sz="2400" smtClean="0">
              <a:solidFill>
                <a:srgbClr val="000000"/>
              </a:solidFill>
            </a:endParaRPr>
          </a:p>
          <a:p>
            <a:pPr marL="0" indent="265113" algn="just" eaLnBrk="1" hangingPunct="1">
              <a:buFontTx/>
              <a:buNone/>
              <a:defRPr/>
            </a:pPr>
            <a:r>
              <a:rPr lang="ru-RU" sz="2400" b="1" i="1" u="sng" smtClean="0">
                <a:solidFill>
                  <a:srgbClr val="E57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3.Фотокорреспонденты</a:t>
            </a:r>
            <a:r>
              <a:rPr lang="ru-RU" sz="2400" b="1" smtClean="0">
                <a:solidFill>
                  <a:srgbClr val="15673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(в некоторых случаях фотографии не просто играют роль иллюстрации к литературному материалу, а являются полноценными произведениями);</a:t>
            </a:r>
            <a:r>
              <a:rPr lang="ru-RU" sz="2400" b="1" smtClean="0">
                <a:solidFill>
                  <a:srgbClr val="15673E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2400" b="1" smtClean="0">
                <a:solidFill>
                  <a:srgbClr val="15673E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928813" y="214313"/>
            <a:ext cx="7000875" cy="19383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400" b="1" kern="0" dirty="0">
                <a:solidFill>
                  <a:srgbClr val="1C895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Связь между журналистом и аудиторией осуществляется посредством информационного канала (печатные СМИ, телевидение, радио, Интернет), в зависимости от которого выделяют журналистские специализации: </a:t>
            </a:r>
            <a:endParaRPr lang="ru-RU" dirty="0"/>
          </a:p>
        </p:txBody>
      </p:sp>
      <p:pic>
        <p:nvPicPr>
          <p:cNvPr id="23556" name="Picture 4" descr="11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20938"/>
            <a:ext cx="2111375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plate">
  <a:themeElements>
    <a:clrScheme name="template 4">
      <a:dk1>
        <a:srgbClr val="808080"/>
      </a:dk1>
      <a:lt1>
        <a:srgbClr val="FFFFFF"/>
      </a:lt1>
      <a:dk2>
        <a:srgbClr val="1C8952"/>
      </a:dk2>
      <a:lt2>
        <a:srgbClr val="FFFFFF"/>
      </a:lt2>
      <a:accent1>
        <a:srgbClr val="FF9933"/>
      </a:accent1>
      <a:accent2>
        <a:srgbClr val="008080"/>
      </a:accent2>
      <a:accent3>
        <a:srgbClr val="ABC4B3"/>
      </a:accent3>
      <a:accent4>
        <a:srgbClr val="DADADA"/>
      </a:accent4>
      <a:accent5>
        <a:srgbClr val="FFCAAD"/>
      </a:accent5>
      <a:accent6>
        <a:srgbClr val="007373"/>
      </a:accent6>
      <a:hlink>
        <a:srgbClr val="0000FF"/>
      </a:hlink>
      <a:folHlink>
        <a:srgbClr val="00CC99"/>
      </a:folHlink>
    </a:clrScheme>
    <a:fontScheme name="000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0001 1">
        <a:dk1>
          <a:srgbClr val="808080"/>
        </a:dk1>
        <a:lt1>
          <a:srgbClr val="FFFFFF"/>
        </a:lt1>
        <a:dk2>
          <a:srgbClr val="1C8952"/>
        </a:dk2>
        <a:lt2>
          <a:srgbClr val="FFFFFF"/>
        </a:lt2>
        <a:accent1>
          <a:srgbClr val="FFCC99"/>
        </a:accent1>
        <a:accent2>
          <a:srgbClr val="FF7C80"/>
        </a:accent2>
        <a:accent3>
          <a:srgbClr val="ABC4B3"/>
        </a:accent3>
        <a:accent4>
          <a:srgbClr val="DADADA"/>
        </a:accent4>
        <a:accent5>
          <a:srgbClr val="FFE2CA"/>
        </a:accent5>
        <a:accent6>
          <a:srgbClr val="E77073"/>
        </a:accent6>
        <a:hlink>
          <a:srgbClr val="FFCC00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001 2">
        <a:dk1>
          <a:srgbClr val="808080"/>
        </a:dk1>
        <a:lt1>
          <a:srgbClr val="FFFFFF"/>
        </a:lt1>
        <a:dk2>
          <a:srgbClr val="1C8952"/>
        </a:dk2>
        <a:lt2>
          <a:srgbClr val="FFFFFF"/>
        </a:lt2>
        <a:accent1>
          <a:srgbClr val="FF9933"/>
        </a:accent1>
        <a:accent2>
          <a:srgbClr val="66FF33"/>
        </a:accent2>
        <a:accent3>
          <a:srgbClr val="ABC4B3"/>
        </a:accent3>
        <a:accent4>
          <a:srgbClr val="DADADA"/>
        </a:accent4>
        <a:accent5>
          <a:srgbClr val="FFCAAD"/>
        </a:accent5>
        <a:accent6>
          <a:srgbClr val="5CE72D"/>
        </a:accent6>
        <a:hlink>
          <a:srgbClr val="FFCC00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001 3">
        <a:dk1>
          <a:srgbClr val="808080"/>
        </a:dk1>
        <a:lt1>
          <a:srgbClr val="FFFFFF"/>
        </a:lt1>
        <a:dk2>
          <a:srgbClr val="1C8952"/>
        </a:dk2>
        <a:lt2>
          <a:srgbClr val="FFFFFF"/>
        </a:lt2>
        <a:accent1>
          <a:srgbClr val="FF9933"/>
        </a:accent1>
        <a:accent2>
          <a:srgbClr val="008080"/>
        </a:accent2>
        <a:accent3>
          <a:srgbClr val="ABC4B3"/>
        </a:accent3>
        <a:accent4>
          <a:srgbClr val="DADADA"/>
        </a:accent4>
        <a:accent5>
          <a:srgbClr val="FFCAAD"/>
        </a:accent5>
        <a:accent6>
          <a:srgbClr val="007373"/>
        </a:accent6>
        <a:hlink>
          <a:srgbClr val="FFCC00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">
        <a:dk1>
          <a:srgbClr val="808080"/>
        </a:dk1>
        <a:lt1>
          <a:srgbClr val="FFFFFF"/>
        </a:lt1>
        <a:dk2>
          <a:srgbClr val="1C8952"/>
        </a:dk2>
        <a:lt2>
          <a:srgbClr val="FFFFFF"/>
        </a:lt2>
        <a:accent1>
          <a:srgbClr val="FFCC99"/>
        </a:accent1>
        <a:accent2>
          <a:srgbClr val="FF7C80"/>
        </a:accent2>
        <a:accent3>
          <a:srgbClr val="ABC4B3"/>
        </a:accent3>
        <a:accent4>
          <a:srgbClr val="DADADA"/>
        </a:accent4>
        <a:accent5>
          <a:srgbClr val="FFE2CA"/>
        </a:accent5>
        <a:accent6>
          <a:srgbClr val="E77073"/>
        </a:accent6>
        <a:hlink>
          <a:srgbClr val="FFCC00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808080"/>
        </a:dk1>
        <a:lt1>
          <a:srgbClr val="FFFFFF"/>
        </a:lt1>
        <a:dk2>
          <a:srgbClr val="1C8952"/>
        </a:dk2>
        <a:lt2>
          <a:srgbClr val="FFFFFF"/>
        </a:lt2>
        <a:accent1>
          <a:srgbClr val="FF9933"/>
        </a:accent1>
        <a:accent2>
          <a:srgbClr val="66FF33"/>
        </a:accent2>
        <a:accent3>
          <a:srgbClr val="ABC4B3"/>
        </a:accent3>
        <a:accent4>
          <a:srgbClr val="DADADA"/>
        </a:accent4>
        <a:accent5>
          <a:srgbClr val="FFCAAD"/>
        </a:accent5>
        <a:accent6>
          <a:srgbClr val="5CE72D"/>
        </a:accent6>
        <a:hlink>
          <a:srgbClr val="FFCC00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808080"/>
        </a:dk1>
        <a:lt1>
          <a:srgbClr val="FFFFFF"/>
        </a:lt1>
        <a:dk2>
          <a:srgbClr val="1C8952"/>
        </a:dk2>
        <a:lt2>
          <a:srgbClr val="FFFFFF"/>
        </a:lt2>
        <a:accent1>
          <a:srgbClr val="FF9933"/>
        </a:accent1>
        <a:accent2>
          <a:srgbClr val="008080"/>
        </a:accent2>
        <a:accent3>
          <a:srgbClr val="ABC4B3"/>
        </a:accent3>
        <a:accent4>
          <a:srgbClr val="DADADA"/>
        </a:accent4>
        <a:accent5>
          <a:srgbClr val="FFCAAD"/>
        </a:accent5>
        <a:accent6>
          <a:srgbClr val="007373"/>
        </a:accent6>
        <a:hlink>
          <a:srgbClr val="FFCC00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808080"/>
        </a:dk1>
        <a:lt1>
          <a:srgbClr val="FFFFFF"/>
        </a:lt1>
        <a:dk2>
          <a:srgbClr val="1C8952"/>
        </a:dk2>
        <a:lt2>
          <a:srgbClr val="FFFFFF"/>
        </a:lt2>
        <a:accent1>
          <a:srgbClr val="FF9933"/>
        </a:accent1>
        <a:accent2>
          <a:srgbClr val="008080"/>
        </a:accent2>
        <a:accent3>
          <a:srgbClr val="ABC4B3"/>
        </a:accent3>
        <a:accent4>
          <a:srgbClr val="DADADA"/>
        </a:accent4>
        <a:accent5>
          <a:srgbClr val="FFCAAD"/>
        </a:accent5>
        <a:accent6>
          <a:srgbClr val="007373"/>
        </a:accent6>
        <a:hlink>
          <a:srgbClr val="0000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00001 3">
    <a:dk1>
      <a:srgbClr val="808080"/>
    </a:dk1>
    <a:lt1>
      <a:srgbClr val="FFFFFF"/>
    </a:lt1>
    <a:dk2>
      <a:srgbClr val="1C8952"/>
    </a:dk2>
    <a:lt2>
      <a:srgbClr val="FFFFFF"/>
    </a:lt2>
    <a:accent1>
      <a:srgbClr val="FF9933"/>
    </a:accent1>
    <a:accent2>
      <a:srgbClr val="008080"/>
    </a:accent2>
    <a:accent3>
      <a:srgbClr val="ABC4B3"/>
    </a:accent3>
    <a:accent4>
      <a:srgbClr val="DADADA"/>
    </a:accent4>
    <a:accent5>
      <a:srgbClr val="FFCAAD"/>
    </a:accent5>
    <a:accent6>
      <a:srgbClr val="007373"/>
    </a:accent6>
    <a:hlink>
      <a:srgbClr val="FFCC00"/>
    </a:hlink>
    <a:folHlink>
      <a:srgbClr val="00CC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830</TotalTime>
  <Words>937</Words>
  <Application>Microsoft Office PowerPoint</Application>
  <PresentationFormat>Экран (4:3)</PresentationFormat>
  <Paragraphs>170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template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Другие классификации в журналистике 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Журналистика</dc:title>
  <dc:creator>alisa</dc:creator>
  <cp:lastModifiedBy>alisa996salnikova@gmail.ru</cp:lastModifiedBy>
  <cp:revision>43</cp:revision>
  <dcterms:created xsi:type="dcterms:W3CDTF">2009-10-13T16:40:14Z</dcterms:created>
  <dcterms:modified xsi:type="dcterms:W3CDTF">2020-04-06T05:44:28Z</dcterms:modified>
</cp:coreProperties>
</file>