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7C169"/>
    <a:srgbClr val="82D48A"/>
    <a:srgbClr val="CEEED1"/>
    <a:srgbClr val="66FF66"/>
    <a:srgbClr val="42D13B"/>
    <a:srgbClr val="F6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511E4-5751-4941-A9C0-C1ADE9F30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D1B9AA-CB73-44F6-BC8A-437E5D4C9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ECB5D-51E0-4EE4-86EC-297E10CC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2F74-43A0-4216-B99D-AB3C9E42C1C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29005-37C8-4EF4-94C5-197F8899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963A1-37F0-40E6-A362-1C083461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5A9-44D3-4141-8ADE-B6D8A96BC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4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61FB8-B48A-4048-A29F-7A634094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0C7823-97D3-48E2-B33A-C970E8750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4E725-8AED-42C3-83B8-9226D8DE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2F74-43A0-4216-B99D-AB3C9E42C1C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2BB09-F56E-4ED7-85BE-BBD20096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245821-7A77-4EE9-8C85-CE1A566D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5A9-44D3-4141-8ADE-B6D8A96BC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4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C3924C-48BC-4240-9EAA-808623F21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04972E-5C08-4A23-B14D-2C31608C1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55213E-755A-4855-B4A0-154AEBDB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2F74-43A0-4216-B99D-AB3C9E42C1C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FB7F6-3918-4861-A04A-B2130DC4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35904-0E01-45BC-B80B-6C415166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5A9-44D3-4141-8ADE-B6D8A96BC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2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35D3A-39CC-4017-9827-A093B7F6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5F773-1142-433D-ADCB-C8E5E8A8A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D1D90-AC51-4082-89C5-A5E1E9E1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2F74-43A0-4216-B99D-AB3C9E42C1C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00E68-D7E7-4F47-836A-8EA9BD54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6F3C9-A99A-4642-A8E0-31333072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5A9-44D3-4141-8ADE-B6D8A96BC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08D79-8A88-412B-9558-E0DAC396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25FAD-1FB5-4B9F-8D95-B06AE06A1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47E500-AB7E-4C22-B2BA-B17DAC58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2F74-43A0-4216-B99D-AB3C9E42C1C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F6562A-4D79-4D90-ABB7-16E25518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5E800-036A-4323-B3FA-32F0D383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5A9-44D3-4141-8ADE-B6D8A96BC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9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475AC-59C8-47FF-B065-D2AD0255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32970-A339-4CC0-B749-6D96A1352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91DDC4-8B00-4A03-B47E-CF139CF4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C31B70-BF99-4FC3-A3B3-E6983E4B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2F74-43A0-4216-B99D-AB3C9E42C1C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35F568-F718-4CBC-A039-B7B6C33A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D90DC9-D128-4E29-A2E3-7AF4D1D4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5A9-44D3-4141-8ADE-B6D8A96BC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4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A92E1-476C-4337-BE82-C3144F6B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98FE76-D436-4A7B-81DF-453D57034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4AAEA1-6D0E-48A3-8607-684BA0929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3F3367-0DAE-47FC-8E9E-971ECB0D9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F2C753-024F-4696-B06C-1AD0EF58E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3DD671-7BB5-438A-9242-67CB85D1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2F74-43A0-4216-B99D-AB3C9E42C1C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C31918-D29F-4F78-9DF6-A1E2E75D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906245-E9B9-4ADA-98A5-F54CA960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5A9-44D3-4141-8ADE-B6D8A96BC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3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FEB3D-D7DE-488A-8C3F-950DCE1C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6675AB-AF19-49F8-82FC-44DE015D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2F74-43A0-4216-B99D-AB3C9E42C1C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2AD8E4-C3D7-4434-B402-EB675C04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A06E12-57E2-42AB-BDE5-667F2C0A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5A9-44D3-4141-8ADE-B6D8A96BC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0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B08E35-6BB0-40ED-887E-1ACB5F63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2F74-43A0-4216-B99D-AB3C9E42C1C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7B5257-B031-4C52-A0C0-221AD5D6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D8AD34-C6EB-43C0-9A99-CFC13BD9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5A9-44D3-4141-8ADE-B6D8A96BC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5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F9BB1-7009-4CF8-830B-57EBC7E8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EA86B-B77A-4369-81C3-6A483DE86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B7B293-6EFB-44BE-99B9-911268CD4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880C59-4832-469A-BEE4-1D46AC01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2F74-43A0-4216-B99D-AB3C9E42C1C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AF67AB-98FF-4A90-A7E1-45EF3EFD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948F62-3A18-4916-AB48-F234D79A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5A9-44D3-4141-8ADE-B6D8A96BC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3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03F43-28ED-43CE-8CB6-B6381F26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EA13A3-FB20-41CA-B1F8-E59E966D4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792EB7-6B90-4E60-831C-A23F1CED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80B72B-9B75-4A47-B528-0222B5BF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2F74-43A0-4216-B99D-AB3C9E42C1C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636286-DD18-41E6-8FA7-B5EB9EA4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E18EC9-E08D-4360-B01B-2153A718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5A9-44D3-4141-8ADE-B6D8A96BC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9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4DF6A-D08E-47DE-92A4-93A02819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2D2DD-CE32-4275-A224-1521224ED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3F724-29C6-4DB6-B487-F6DC390F2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22F74-43A0-4216-B99D-AB3C9E42C1C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AEB409-DE13-4E04-9CEF-9295081C3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5E765-5421-4368-AD32-12372F43A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85A9-44D3-4141-8ADE-B6D8A96BC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riellafluf5885" TargetMode="External"/><Relationship Id="rId2" Type="http://schemas.openxmlformats.org/officeDocument/2006/relationships/hyperlink" Target="quizizz.com/join/quiz/5e8af13ff8fbf1001b2b81ed/start?from=soloLinkShare&amp;referrer=5df8d3fd369aec001b9687b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app5671337_-19147573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k.com/priellafluf588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C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D198B-5D83-420E-AC1A-E42DCE87C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83425"/>
            <a:ext cx="9326880" cy="3563938"/>
          </a:xfrm>
        </p:spPr>
        <p:txBody>
          <a:bodyPr>
            <a:noAutofit/>
          </a:bodyPr>
          <a:lstStyle/>
          <a:p>
            <a:pPr algn="l"/>
            <a:r>
              <a:rPr lang="ru-RU" sz="7200" dirty="0">
                <a:solidFill>
                  <a:schemeClr val="bg1"/>
                </a:solidFill>
                <a:latin typeface="Arial Black" panose="020B0A04020102020204" pitchFamily="34" charset="0"/>
              </a:rPr>
              <a:t>Информационно-медийное направление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9E54614-DD41-4329-9651-71F4B349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000" y="4061172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Медиа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ru-RU" sz="4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Центр</a:t>
            </a:r>
          </a:p>
          <a:p>
            <a:r>
              <a:rPr lang="ru-RU" sz="40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Урок 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97CB70-33B8-40E1-859D-4E93EFF1E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89617" l="4952" r="93930">
                        <a14:foregroundMark x1="14856" y1="37380" x2="14856" y2="37380"/>
                        <a14:foregroundMark x1="6070" y1="35304" x2="6070" y2="35304"/>
                        <a14:foregroundMark x1="16773" y1="48562" x2="16773" y2="48562"/>
                        <a14:foregroundMark x1="25080" y1="64537" x2="25080" y2="64537"/>
                        <a14:foregroundMark x1="23003" y1="56390" x2="23003" y2="56390"/>
                        <a14:foregroundMark x1="79553" y1="72204" x2="79553" y2="72204"/>
                        <a14:foregroundMark x1="82109" y1="71885" x2="82109" y2="71885"/>
                        <a14:foregroundMark x1="81789" y1="70128" x2="81789" y2="70128"/>
                        <a14:foregroundMark x1="22524" y1="70128" x2="22524" y2="70128"/>
                        <a14:foregroundMark x1="19489" y1="60543" x2="19489" y2="60543"/>
                        <a14:foregroundMark x1="20927" y1="59585" x2="20927" y2="59585"/>
                        <a14:foregroundMark x1="93930" y1="63898" x2="93930" y2="63898"/>
                        <a14:foregroundMark x1="91374" y1="66134" x2="91374" y2="66134"/>
                        <a14:foregroundMark x1="83706" y1="70128" x2="83706" y2="70128"/>
                        <a14:foregroundMark x1="81310" y1="72204" x2="81310" y2="72204"/>
                        <a14:foregroundMark x1="85623" y1="50319" x2="85623" y2="50319"/>
                        <a14:foregroundMark x1="20767" y1="61342" x2="20767" y2="61342"/>
                        <a14:foregroundMark x1="84185" y1="72364" x2="84185" y2="72364"/>
                        <a14:foregroundMark x1="81629" y1="74760" x2="81629" y2="74760"/>
                        <a14:foregroundMark x1="80511" y1="73163" x2="80511" y2="73163"/>
                        <a14:foregroundMark x1="85942" y1="48882" x2="85942" y2="48882"/>
                        <a14:foregroundMark x1="5591" y1="25719" x2="5591" y2="25719"/>
                        <a14:foregroundMark x1="5112" y1="30831" x2="5112" y2="30831"/>
                        <a14:foregroundMark x1="5112" y1="42652" x2="5112" y2="42652"/>
                        <a14:foregroundMark x1="11182" y1="49201" x2="11182" y2="49201"/>
                        <a14:foregroundMark x1="5591" y1="48722" x2="5591" y2="48722"/>
                        <a14:foregroundMark x1="4952" y1="41534" x2="4952" y2="41534"/>
                        <a14:foregroundMark x1="4952" y1="36581" x2="4952" y2="36581"/>
                        <a14:backgroundMark x1="84185" y1="71246" x2="84185" y2="71246"/>
                        <a14:backgroundMark x1="23003" y1="64058" x2="23003" y2="64058"/>
                        <a14:backgroundMark x1="23962" y1="63578" x2="23962" y2="63578"/>
                        <a14:backgroundMark x1="28594" y1="61342" x2="28594" y2="61342"/>
                        <a14:backgroundMark x1="23482" y1="55751" x2="23482" y2="55751"/>
                        <a14:backgroundMark x1="21406" y1="56869" x2="21406" y2="56869"/>
                        <a14:backgroundMark x1="21885" y1="70767" x2="21885" y2="70767"/>
                        <a14:backgroundMark x1="24920" y1="65176" x2="24920" y2="65176"/>
                        <a14:backgroundMark x1="21725" y1="60064" x2="21725" y2="60064"/>
                        <a14:backgroundMark x1="25879" y1="70767" x2="25879" y2="70767"/>
                        <a14:backgroundMark x1="23003" y1="70607" x2="23003" y2="706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31817"/>
            <a:ext cx="6096000" cy="573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1BEF6-8CDA-4E24-9EA5-53DB6317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0" y="365124"/>
            <a:ext cx="8961120" cy="1844675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57C169"/>
                </a:solidFill>
                <a:latin typeface="Arial Black" panose="020B0A04020102020204" pitchFamily="34" charset="0"/>
              </a:rPr>
              <a:t>Что такое Медиа-центр?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AC213-80C5-4A44-8B53-140901B9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0" y="2141538"/>
            <a:ext cx="9113520" cy="482314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Медиа – центр – это команда, работающая на продвижения информации о какой-либо организации, объединения такими средствами, как: 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видеосъёмка 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постинг (лента новостей)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фотоотчет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сторис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»     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прямой эфир        </a:t>
            </a:r>
          </a:p>
          <a:p>
            <a:pPr marL="0" indent="0" algn="r">
              <a:buNone/>
            </a:pPr>
            <a:r>
              <a:rPr lang="ru-RU" sz="3600" dirty="0">
                <a:solidFill>
                  <a:srgbClr val="57C169"/>
                </a:solidFill>
                <a:latin typeface="Arial Black" panose="020B0A04020102020204" pitchFamily="34" charset="0"/>
              </a:rPr>
              <a:t>Все это называется –          </a:t>
            </a:r>
            <a:r>
              <a:rPr lang="ru-RU" sz="3600" u="sng" dirty="0">
                <a:solidFill>
                  <a:srgbClr val="57C169"/>
                </a:solidFill>
                <a:latin typeface="Arial Black" panose="020B0A04020102020204" pitchFamily="34" charset="0"/>
              </a:rPr>
              <a:t>информационный отчет</a:t>
            </a:r>
            <a:r>
              <a:rPr lang="ru-RU" sz="3600" b="1" u="sng" dirty="0">
                <a:solidFill>
                  <a:srgbClr val="57C169"/>
                </a:solidFill>
                <a:latin typeface="Arial Black" panose="020B0A04020102020204" pitchFamily="34" charset="0"/>
              </a:rPr>
              <a:t>!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4099C7-CA45-413A-ADEC-6BFE87A3450F}"/>
              </a:ext>
            </a:extLst>
          </p:cNvPr>
          <p:cNvSpPr/>
          <p:nvPr/>
        </p:nvSpPr>
        <p:spPr>
          <a:xfrm>
            <a:off x="0" y="0"/>
            <a:ext cx="2819400" cy="6858000"/>
          </a:xfrm>
          <a:prstGeom prst="rect">
            <a:avLst/>
          </a:prstGeom>
          <a:solidFill>
            <a:srgbClr val="57C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CEF63-36C1-42C2-B41E-97DE2DF2BCBD}"/>
              </a:ext>
            </a:extLst>
          </p:cNvPr>
          <p:cNvSpPr txBox="1"/>
          <p:nvPr/>
        </p:nvSpPr>
        <p:spPr>
          <a:xfrm>
            <a:off x="455951" y="-502920"/>
            <a:ext cx="166199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Время Ч</a:t>
            </a:r>
          </a:p>
        </p:txBody>
      </p:sp>
    </p:spTree>
    <p:extLst>
      <p:ext uri="{BB962C8B-B14F-4D97-AF65-F5344CB8AC3E}">
        <p14:creationId xmlns:p14="http://schemas.microsoft.com/office/powerpoint/2010/main" val="358731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1BEF6-8CDA-4E24-9EA5-53DB6317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0" y="296863"/>
            <a:ext cx="8961120" cy="1844675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57C169"/>
                </a:solidFill>
                <a:latin typeface="Arial Black" panose="020B0A04020102020204" pitchFamily="34" charset="0"/>
              </a:rPr>
              <a:t>Что содержит в себе информационный отчет?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4099C7-CA45-413A-ADEC-6BFE87A3450F}"/>
              </a:ext>
            </a:extLst>
          </p:cNvPr>
          <p:cNvSpPr/>
          <p:nvPr/>
        </p:nvSpPr>
        <p:spPr>
          <a:xfrm>
            <a:off x="0" y="0"/>
            <a:ext cx="2819400" cy="6858000"/>
          </a:xfrm>
          <a:prstGeom prst="rect">
            <a:avLst/>
          </a:prstGeom>
          <a:solidFill>
            <a:srgbClr val="57C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CEF63-36C1-42C2-B41E-97DE2DF2BCBD}"/>
              </a:ext>
            </a:extLst>
          </p:cNvPr>
          <p:cNvSpPr txBox="1"/>
          <p:nvPr/>
        </p:nvSpPr>
        <p:spPr>
          <a:xfrm>
            <a:off x="455951" y="-502920"/>
            <a:ext cx="166199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Время Ч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54FC54-D8B7-4D20-B60D-BC4564F42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992" y="2926080"/>
            <a:ext cx="3774643" cy="393192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75AC213-80C5-4A44-8B53-140901B9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2141538"/>
            <a:ext cx="9372600" cy="4716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Информационный отчет может состоять из разных частей, как мы выявили ранее: 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Разберем каждый 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по порядку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1.</a:t>
            </a:r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 Текст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– содержание поста:</a:t>
            </a:r>
          </a:p>
          <a:p>
            <a:pPr marL="0" indent="0" algn="r">
              <a:buNone/>
            </a:pPr>
            <a:r>
              <a:rPr lang="ru-RU" sz="30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краткое </a:t>
            </a:r>
            <a:r>
              <a:rPr lang="ru-RU" sz="3000" dirty="0">
                <a:solidFill>
                  <a:srgbClr val="57C169"/>
                </a:solidFill>
                <a:latin typeface="Arial Black" panose="020B0A04020102020204" pitchFamily="34" charset="0"/>
              </a:rPr>
              <a:t>описание места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</a:p>
          <a:p>
            <a:pPr marL="0" indent="0" algn="r">
              <a:buNone/>
            </a:pPr>
            <a:r>
              <a:rPr lang="ru-RU" sz="3000" dirty="0">
                <a:solidFill>
                  <a:srgbClr val="57C169"/>
                </a:solidFill>
                <a:latin typeface="Arial Black" panose="020B0A04020102020204" pitchFamily="34" charset="0"/>
              </a:rPr>
              <a:t>участников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</a:p>
          <a:p>
            <a:pPr marL="0" indent="0" algn="r">
              <a:buNone/>
            </a:pPr>
            <a:r>
              <a:rPr lang="ru-RU" sz="30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и самое главное – </a:t>
            </a:r>
          </a:p>
          <a:p>
            <a:pPr marL="0" indent="0" algn="r">
              <a:buNone/>
            </a:pPr>
            <a:r>
              <a:rPr lang="ru-RU" sz="3000" dirty="0">
                <a:solidFill>
                  <a:srgbClr val="57C169"/>
                </a:solidFill>
                <a:latin typeface="Arial Black" panose="020B0A04020102020204" pitchFamily="34" charset="0"/>
              </a:rPr>
              <a:t>освещение </a:t>
            </a:r>
          </a:p>
          <a:p>
            <a:pPr marL="0" indent="0" algn="r">
              <a:buNone/>
            </a:pPr>
            <a:r>
              <a:rPr lang="ru-RU" sz="3000" dirty="0">
                <a:solidFill>
                  <a:srgbClr val="57C169"/>
                </a:solidFill>
                <a:latin typeface="Arial Black" panose="020B0A04020102020204" pitchFamily="34" charset="0"/>
              </a:rPr>
              <a:t>прошедшего события</a:t>
            </a:r>
          </a:p>
          <a:p>
            <a:pPr marL="0" indent="0" algn="r">
              <a:buNone/>
            </a:pPr>
            <a:endParaRPr lang="ru-RU" sz="4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r">
              <a:buNone/>
            </a:pPr>
            <a:endParaRPr lang="ru-RU" sz="4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4400" u="sng" dirty="0">
              <a:solidFill>
                <a:srgbClr val="57C1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7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1BEF6-8CDA-4E24-9EA5-53DB6317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0" y="365124"/>
            <a:ext cx="8961120" cy="1844675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57C169"/>
                </a:solidFill>
                <a:latin typeface="Arial Black" panose="020B0A04020102020204" pitchFamily="34" charset="0"/>
              </a:rPr>
              <a:t>Что содержит в себе информационный отчет?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AC213-80C5-4A44-8B53-140901B9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0" y="2209798"/>
            <a:ext cx="9113520" cy="47548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2. </a:t>
            </a:r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Фотоматериалы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– это фотографии непосредственно с места событий!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это могут быть  </a:t>
            </a:r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постановочные фото –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когда участники позируют по просьбе фотографа (обычно в завершении мероприятия) </a:t>
            </a:r>
          </a:p>
          <a:p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«живые» фото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– когда участники </a:t>
            </a:r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не позируют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целенаправленно, а наслаждаются мероприятием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4099C7-CA45-413A-ADEC-6BFE87A3450F}"/>
              </a:ext>
            </a:extLst>
          </p:cNvPr>
          <p:cNvSpPr/>
          <p:nvPr/>
        </p:nvSpPr>
        <p:spPr>
          <a:xfrm>
            <a:off x="0" y="0"/>
            <a:ext cx="2819400" cy="6858000"/>
          </a:xfrm>
          <a:prstGeom prst="rect">
            <a:avLst/>
          </a:prstGeom>
          <a:solidFill>
            <a:srgbClr val="57C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CEF63-36C1-42C2-B41E-97DE2DF2BCBD}"/>
              </a:ext>
            </a:extLst>
          </p:cNvPr>
          <p:cNvSpPr txBox="1"/>
          <p:nvPr/>
        </p:nvSpPr>
        <p:spPr>
          <a:xfrm>
            <a:off x="455951" y="-502920"/>
            <a:ext cx="166199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Время Ч</a:t>
            </a:r>
          </a:p>
        </p:txBody>
      </p:sp>
    </p:spTree>
    <p:extLst>
      <p:ext uri="{BB962C8B-B14F-4D97-AF65-F5344CB8AC3E}">
        <p14:creationId xmlns:p14="http://schemas.microsoft.com/office/powerpoint/2010/main" val="195448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1BEF6-8CDA-4E24-9EA5-53DB6317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8961120" cy="1508759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57C169"/>
                </a:solidFill>
                <a:latin typeface="Arial Black" panose="020B0A04020102020204" pitchFamily="34" charset="0"/>
              </a:rPr>
              <a:t>Примеры фотоотчета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B739A5FC-3295-4D83-95CC-72AAFCE27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515143"/>
              </p:ext>
            </p:extLst>
          </p:nvPr>
        </p:nvGraphicFramePr>
        <p:xfrm>
          <a:off x="2438816" y="1085056"/>
          <a:ext cx="9372600" cy="4667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0">
                  <a:extLst>
                    <a:ext uri="{9D8B030D-6E8A-4147-A177-3AD203B41FA5}">
                      <a16:colId xmlns:a16="http://schemas.microsoft.com/office/drawing/2014/main" val="3641513166"/>
                    </a:ext>
                  </a:extLst>
                </a:gridCol>
                <a:gridCol w="4617720">
                  <a:extLst>
                    <a:ext uri="{9D8B030D-6E8A-4147-A177-3AD203B41FA5}">
                      <a16:colId xmlns:a16="http://schemas.microsoft.com/office/drawing/2014/main" val="197388187"/>
                    </a:ext>
                  </a:extLst>
                </a:gridCol>
              </a:tblGrid>
              <a:tr h="100901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 Black" panose="020B0A04020102020204" pitchFamily="34" charset="0"/>
                        </a:rPr>
                        <a:t>Постановочные </a:t>
                      </a:r>
                    </a:p>
                    <a:p>
                      <a:pPr algn="ctr"/>
                      <a:r>
                        <a:rPr lang="ru-RU" sz="2800" dirty="0">
                          <a:latin typeface="Arial Black" panose="020B0A04020102020204" pitchFamily="34" charset="0"/>
                        </a:rPr>
                        <a:t>фото</a:t>
                      </a:r>
                    </a:p>
                  </a:txBody>
                  <a:tcPr>
                    <a:solidFill>
                      <a:srgbClr val="82D4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 Black" panose="020B0A04020102020204" pitchFamily="34" charset="0"/>
                        </a:rPr>
                        <a:t> «Живые» </a:t>
                      </a:r>
                    </a:p>
                    <a:p>
                      <a:pPr algn="ctr"/>
                      <a:r>
                        <a:rPr lang="ru-RU" sz="2800" dirty="0">
                          <a:latin typeface="Arial Black" panose="020B0A04020102020204" pitchFamily="34" charset="0"/>
                        </a:rPr>
                        <a:t>фото</a:t>
                      </a:r>
                    </a:p>
                  </a:txBody>
                  <a:tcPr>
                    <a:solidFill>
                      <a:srgbClr val="82D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902692"/>
                  </a:ext>
                </a:extLst>
              </a:tr>
              <a:tr h="36585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98934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4099C7-CA45-413A-ADEC-6BFE87A3450F}"/>
              </a:ext>
            </a:extLst>
          </p:cNvPr>
          <p:cNvSpPr/>
          <p:nvPr/>
        </p:nvSpPr>
        <p:spPr>
          <a:xfrm>
            <a:off x="0" y="0"/>
            <a:ext cx="2286000" cy="6858000"/>
          </a:xfrm>
          <a:prstGeom prst="rect">
            <a:avLst/>
          </a:prstGeom>
          <a:solidFill>
            <a:srgbClr val="57C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CEF63-36C1-42C2-B41E-97DE2DF2BCBD}"/>
              </a:ext>
            </a:extLst>
          </p:cNvPr>
          <p:cNvSpPr txBox="1"/>
          <p:nvPr/>
        </p:nvSpPr>
        <p:spPr>
          <a:xfrm>
            <a:off x="59711" y="-502920"/>
            <a:ext cx="166199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Время П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35C8F0-7354-4A6A-8FAD-E90733358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16" y="2148840"/>
            <a:ext cx="4572000" cy="342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3835D3-DE16-4F39-A3D1-28FB58A07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16" y="2202180"/>
            <a:ext cx="4429760" cy="3375660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0E18D431-EB94-467A-98EE-9B2E87C2C6C6}"/>
              </a:ext>
            </a:extLst>
          </p:cNvPr>
          <p:cNvSpPr/>
          <p:nvPr/>
        </p:nvSpPr>
        <p:spPr>
          <a:xfrm>
            <a:off x="1231714" y="4714079"/>
            <a:ext cx="3369705" cy="2328544"/>
          </a:xfrm>
          <a:prstGeom prst="ellipse">
            <a:avLst/>
          </a:prstGeom>
          <a:solidFill>
            <a:srgbClr val="82D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9E2C8-3B7B-4CD4-B35B-E1F70215E5E8}"/>
              </a:ext>
            </a:extLst>
          </p:cNvPr>
          <p:cNvSpPr txBox="1"/>
          <p:nvPr/>
        </p:nvSpPr>
        <p:spPr>
          <a:xfrm>
            <a:off x="1479987" y="5278187"/>
            <a:ext cx="3369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Позволяют увидеть охват аудитории события. Запечатлеть официальные лица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505AC3-6FF9-4A92-9D97-C704A469B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504" y="4740270"/>
            <a:ext cx="3371380" cy="23288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61A2DA-0D0A-42A6-B3F3-FA465827DD9B}"/>
              </a:ext>
            </a:extLst>
          </p:cNvPr>
          <p:cNvSpPr txBox="1"/>
          <p:nvPr/>
        </p:nvSpPr>
        <p:spPr>
          <a:xfrm>
            <a:off x="6515777" y="5217636"/>
            <a:ext cx="3237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Сохраняют динамику события. Позволяют запечатлеть естественные эмоции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80168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1BEF6-8CDA-4E24-9EA5-53DB6317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0" y="365124"/>
            <a:ext cx="8961120" cy="1844675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57C169"/>
                </a:solidFill>
                <a:latin typeface="Arial Black" panose="020B0A04020102020204" pitchFamily="34" charset="0"/>
              </a:rPr>
              <a:t>Что содержит в себе информационный отчет?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AC213-80C5-4A44-8B53-140901B9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0" y="2583871"/>
            <a:ext cx="9113520" cy="47548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2. </a:t>
            </a:r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Видео - материалы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– видео-отчет с места события.</a:t>
            </a:r>
          </a:p>
          <a:p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«Прямой эфир»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прямое нахождение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корреспондента </a:t>
            </a:r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на месте события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и трансляция </a:t>
            </a:r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происходящего события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«Видеоотчёт»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- трансляция </a:t>
            </a:r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прошедшего события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, после </a:t>
            </a:r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прохождения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процедуры </a:t>
            </a:r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видео – монтажа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.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4099C7-CA45-413A-ADEC-6BFE87A3450F}"/>
              </a:ext>
            </a:extLst>
          </p:cNvPr>
          <p:cNvSpPr/>
          <p:nvPr/>
        </p:nvSpPr>
        <p:spPr>
          <a:xfrm>
            <a:off x="0" y="0"/>
            <a:ext cx="2819400" cy="6858000"/>
          </a:xfrm>
          <a:prstGeom prst="rect">
            <a:avLst/>
          </a:prstGeom>
          <a:solidFill>
            <a:srgbClr val="57C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CEF63-36C1-42C2-B41E-97DE2DF2BCBD}"/>
              </a:ext>
            </a:extLst>
          </p:cNvPr>
          <p:cNvSpPr txBox="1"/>
          <p:nvPr/>
        </p:nvSpPr>
        <p:spPr>
          <a:xfrm>
            <a:off x="455951" y="-502920"/>
            <a:ext cx="166199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Время Ч</a:t>
            </a:r>
          </a:p>
        </p:txBody>
      </p:sp>
    </p:spTree>
    <p:extLst>
      <p:ext uri="{BB962C8B-B14F-4D97-AF65-F5344CB8AC3E}">
        <p14:creationId xmlns:p14="http://schemas.microsoft.com/office/powerpoint/2010/main" val="70996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1BEF6-8CDA-4E24-9EA5-53DB6317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0" y="365124"/>
            <a:ext cx="8961120" cy="1844675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57C169"/>
                </a:solidFill>
                <a:latin typeface="Arial Black" panose="020B0A04020102020204" pitchFamily="34" charset="0"/>
              </a:rPr>
              <a:t>Подумай!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AC213-80C5-4A44-8B53-140901B9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0" y="2209799"/>
            <a:ext cx="9113520" cy="47548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4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Слайд – шоу – это фотоотчет или видео-отчет?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endParaRPr lang="ru-RU" dirty="0">
              <a:solidFill>
                <a:srgbClr val="57C169"/>
              </a:solidFill>
              <a:latin typeface="Arial Black" panose="020B0A04020102020204" pitchFamily="34" charset="0"/>
            </a:endParaRPr>
          </a:p>
          <a:p>
            <a:pPr algn="r"/>
            <a:endParaRPr lang="ru-RU" dirty="0">
              <a:solidFill>
                <a:srgbClr val="57C169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dirty="0">
                <a:solidFill>
                  <a:srgbClr val="57C169"/>
                </a:solidFill>
                <a:latin typeface="Arial Black" panose="020B0A04020102020204" pitchFamily="34" charset="0"/>
              </a:rPr>
              <a:t>Слайд – шоу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– группа фотографий, которые склеены в полноценный видео-ролик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4099C7-CA45-413A-ADEC-6BFE87A3450F}"/>
              </a:ext>
            </a:extLst>
          </p:cNvPr>
          <p:cNvSpPr/>
          <p:nvPr/>
        </p:nvSpPr>
        <p:spPr>
          <a:xfrm>
            <a:off x="0" y="0"/>
            <a:ext cx="2819400" cy="6858000"/>
          </a:xfrm>
          <a:prstGeom prst="rect">
            <a:avLst/>
          </a:prstGeom>
          <a:solidFill>
            <a:srgbClr val="57C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CEF63-36C1-42C2-B41E-97DE2DF2BCBD}"/>
              </a:ext>
            </a:extLst>
          </p:cNvPr>
          <p:cNvSpPr txBox="1"/>
          <p:nvPr/>
        </p:nvSpPr>
        <p:spPr>
          <a:xfrm>
            <a:off x="455951" y="-502920"/>
            <a:ext cx="166199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Время 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8569F1-D121-48D5-B724-0FFC7D23D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9219" l="9961" r="89844">
                        <a14:foregroundMark x1="46094" y1="87305" x2="46094" y2="87305"/>
                        <a14:foregroundMark x1="48047" y1="94922" x2="48047" y2="94922"/>
                        <a14:foregroundMark x1="50000" y1="99414" x2="50000" y2="99414"/>
                        <a14:foregroundMark x1="84570" y1="61133" x2="84570" y2="61133"/>
                        <a14:foregroundMark x1="88086" y1="41406" x2="88086" y2="41406"/>
                        <a14:foregroundMark x1="83008" y1="22461" x2="83008" y2="22461"/>
                        <a14:foregroundMark x1="68750" y1="8398" x2="68750" y2="8398"/>
                        <a14:foregroundMark x1="50195" y1="3125" x2="50195" y2="3125"/>
                        <a14:foregroundMark x1="30469" y1="7031" x2="30469" y2="7031"/>
                        <a14:foregroundMark x1="16406" y1="22070" x2="16406" y2="22070"/>
                        <a14:foregroundMark x1="11719" y1="41016" x2="11719" y2="41016"/>
                        <a14:foregroundMark x1="17969" y1="61328" x2="17969" y2="61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3382" y="-131618"/>
            <a:ext cx="3560567" cy="37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1BEF6-8CDA-4E24-9EA5-53DB6317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0" y="365124"/>
            <a:ext cx="8961120" cy="1844675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57C169"/>
                </a:solidFill>
                <a:latin typeface="Arial Black" panose="020B0A04020102020204" pitchFamily="34" charset="0"/>
              </a:rPr>
              <a:t>Завершение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AC213-80C5-4A44-8B53-140901B9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0" y="1787236"/>
            <a:ext cx="9113520" cy="517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Для самопроверки пройдите по ссылке и ответьте на несколько вопросов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hlinkClick r:id="rId2" action="ppaction://hlinkfile"/>
              </a:rPr>
              <a:t>Тест!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Обязательно сделай скрин количества баллов за пройденный тест и пришли мне в чат ВК!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hlinkClick r:id="rId3"/>
              </a:rPr>
              <a:t>https://vk.com/priellafluf5885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По этой ссылке так же можете пройти шуточные и интересные тесты личности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hlinkClick r:id="rId4"/>
              </a:rPr>
              <a:t>https://vk.com/app5671337_-191475738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4099C7-CA45-413A-ADEC-6BFE87A3450F}"/>
              </a:ext>
            </a:extLst>
          </p:cNvPr>
          <p:cNvSpPr/>
          <p:nvPr/>
        </p:nvSpPr>
        <p:spPr>
          <a:xfrm>
            <a:off x="0" y="0"/>
            <a:ext cx="2819400" cy="6858000"/>
          </a:xfrm>
          <a:prstGeom prst="rect">
            <a:avLst/>
          </a:prstGeom>
          <a:solidFill>
            <a:srgbClr val="57C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CEF63-36C1-42C2-B41E-97DE2DF2BCBD}"/>
              </a:ext>
            </a:extLst>
          </p:cNvPr>
          <p:cNvSpPr txBox="1"/>
          <p:nvPr/>
        </p:nvSpPr>
        <p:spPr>
          <a:xfrm>
            <a:off x="455951" y="-502920"/>
            <a:ext cx="166199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Время </a:t>
            </a:r>
            <a:r>
              <a:rPr lang="en-US" sz="9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Z</a:t>
            </a:r>
            <a:endParaRPr lang="ru-RU" sz="9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7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C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D198B-5D83-420E-AC1A-E42DCE87C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" y="872836"/>
            <a:ext cx="9326880" cy="4572000"/>
          </a:xfrm>
        </p:spPr>
        <p:txBody>
          <a:bodyPr>
            <a:noAutofit/>
          </a:bodyPr>
          <a:lstStyle/>
          <a:p>
            <a:pPr algn="l"/>
            <a:r>
              <a:rPr lang="ru-RU" sz="7200" dirty="0">
                <a:solidFill>
                  <a:schemeClr val="bg1"/>
                </a:solidFill>
                <a:latin typeface="Arial Black" panose="020B0A04020102020204" pitchFamily="34" charset="0"/>
              </a:rPr>
              <a:t>Успехов!</a:t>
            </a:r>
            <a:br>
              <a:rPr lang="ru-RU" sz="7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ru-RU" sz="72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ru-RU" sz="4400" dirty="0">
                <a:solidFill>
                  <a:srgbClr val="FFFFFF"/>
                </a:solidFill>
                <a:latin typeface="Arial Black" panose="020B0A04020102020204" pitchFamily="34" charset="0"/>
              </a:rPr>
              <a:t>Жду тебя в чате ВК </a:t>
            </a: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  <a:hlinkClick r:id="rId2"/>
              </a:rPr>
              <a:t>https://vk.com/priellafluf5885</a:t>
            </a: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70560C-BA06-4A87-9E78-9BEE6E749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595" y="173180"/>
            <a:ext cx="3429001" cy="4572001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064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B9BCC6"/>
      </a:dk1>
      <a:lt1>
        <a:sysClr val="window" lastClr="1C2228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333</Words>
  <Application>Microsoft Office PowerPoint</Application>
  <PresentationFormat>Широкоэкранный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Информационно-медийное направление</vt:lpstr>
      <vt:lpstr>Что такое Медиа-центр?</vt:lpstr>
      <vt:lpstr>Что содержит в себе информационный отчет?</vt:lpstr>
      <vt:lpstr>Что содержит в себе информационный отчет?</vt:lpstr>
      <vt:lpstr>Примеры фотоотчета</vt:lpstr>
      <vt:lpstr>Что содержит в себе информационный отчет?</vt:lpstr>
      <vt:lpstr>Подумай!</vt:lpstr>
      <vt:lpstr>Завершение урока</vt:lpstr>
      <vt:lpstr>Успехов!  Жду тебя в чате ВК https://vk.com/priellafluf5885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Priella Gunmin</dc:creator>
  <cp:lastModifiedBy>Priella Gunmin</cp:lastModifiedBy>
  <cp:revision>25</cp:revision>
  <dcterms:created xsi:type="dcterms:W3CDTF">2020-04-06T04:12:50Z</dcterms:created>
  <dcterms:modified xsi:type="dcterms:W3CDTF">2020-04-06T09:30:13Z</dcterms:modified>
</cp:coreProperties>
</file>