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F1BB-F4AB-4BC1-9FD4-FAE6B6B37F9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5CCE-BCB0-4234-BD83-BE4FAB6E02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F1BB-F4AB-4BC1-9FD4-FAE6B6B37F9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5CCE-BCB0-4234-BD83-BE4FAB6E02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F1BB-F4AB-4BC1-9FD4-FAE6B6B37F9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5CCE-BCB0-4234-BD83-BE4FAB6E02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F1BB-F4AB-4BC1-9FD4-FAE6B6B37F9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5CCE-BCB0-4234-BD83-BE4FAB6E02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F1BB-F4AB-4BC1-9FD4-FAE6B6B37F9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5CCE-BCB0-4234-BD83-BE4FAB6E02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F1BB-F4AB-4BC1-9FD4-FAE6B6B37F9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5CCE-BCB0-4234-BD83-BE4FAB6E02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F1BB-F4AB-4BC1-9FD4-FAE6B6B37F9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5CCE-BCB0-4234-BD83-BE4FAB6E02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F1BB-F4AB-4BC1-9FD4-FAE6B6B37F9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5CCE-BCB0-4234-BD83-BE4FAB6E02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F1BB-F4AB-4BC1-9FD4-FAE6B6B37F9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5CCE-BCB0-4234-BD83-BE4FAB6E02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F1BB-F4AB-4BC1-9FD4-FAE6B6B37F9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5CCE-BCB0-4234-BD83-BE4FAB6E02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F1BB-F4AB-4BC1-9FD4-FAE6B6B37F9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05CCE-BCB0-4234-BD83-BE4FAB6E02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EF1BB-F4AB-4BC1-9FD4-FAE6B6B37F9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05CCE-BCB0-4234-BD83-BE4FAB6E02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rt_kir@mail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tdiu-kir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laycast.ru/uploads/2016/10/05/20101029.png"/>
          <p:cNvPicPr>
            <a:picLocks noChangeAspect="1" noChangeArrowheads="1"/>
          </p:cNvPicPr>
          <p:nvPr/>
        </p:nvPicPr>
        <p:blipFill>
          <a:blip r:embed="rId2"/>
          <a:srcRect l="17188"/>
          <a:stretch>
            <a:fillRect/>
          </a:stretch>
        </p:blipFill>
        <p:spPr bwMode="auto">
          <a:xfrm>
            <a:off x="0" y="785794"/>
            <a:ext cx="7572332" cy="74564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-142900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МБОУДО «Центр развития творчества детей и юношества Кировского района»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www.playcast.ru/uploads/2016/10/05/20101029.png"/>
          <p:cNvPicPr>
            <a:picLocks noChangeAspect="1" noChangeArrowheads="1"/>
          </p:cNvPicPr>
          <p:nvPr/>
        </p:nvPicPr>
        <p:blipFill>
          <a:blip r:embed="rId2"/>
          <a:srcRect l="70990"/>
          <a:stretch>
            <a:fillRect/>
          </a:stretch>
        </p:blipFill>
        <p:spPr bwMode="auto">
          <a:xfrm>
            <a:off x="6491302" y="785794"/>
            <a:ext cx="2652698" cy="7456482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1571612"/>
            <a:ext cx="5686420" cy="17526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Мастер-класс</a:t>
            </a:r>
          </a:p>
          <a:p>
            <a:r>
              <a:rPr lang="ru-RU" sz="40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«Имидж </a:t>
            </a:r>
          </a:p>
          <a:p>
            <a:r>
              <a:rPr lang="ru-RU" sz="40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современного </a:t>
            </a:r>
            <a:r>
              <a:rPr lang="ru-RU" sz="40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молодого педагога</a:t>
            </a:r>
            <a:r>
              <a:rPr lang="ru-RU" sz="40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9938" y="4165106"/>
            <a:ext cx="39570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Составил: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дополнительного образования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Сальникова Александра Павловна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www.playcast.ru/uploads/2016/10/05/20101029.png"/>
          <p:cNvPicPr>
            <a:picLocks noChangeAspect="1" noChangeArrowheads="1"/>
          </p:cNvPicPr>
          <p:nvPr/>
        </p:nvPicPr>
        <p:blipFill>
          <a:blip r:embed="rId2"/>
          <a:srcRect l="95856"/>
          <a:stretch>
            <a:fillRect/>
          </a:stretch>
        </p:blipFill>
        <p:spPr bwMode="auto">
          <a:xfrm rot="10800000">
            <a:off x="0" y="-214338"/>
            <a:ext cx="357158" cy="738504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57620" y="5929330"/>
            <a:ext cx="1933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Кемерово, 2018</a:t>
            </a:r>
            <a:endParaRPr lang="ru-RU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rudb.org/img/2010_01/i4b5aeb65233ee.jpg"/>
          <p:cNvPicPr>
            <a:picLocks noChangeAspect="1" noChangeArrowheads="1"/>
          </p:cNvPicPr>
          <p:nvPr/>
        </p:nvPicPr>
        <p:blipFill>
          <a:blip r:embed="rId2"/>
          <a:srcRect l="13137" r="9826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00098" y="0"/>
            <a:ext cx="550072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FFFF00"/>
                </a:solidFill>
              </a:rPr>
              <a:t>5. Жесты</a:t>
            </a:r>
            <a:br>
              <a:rPr lang="ru-RU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FFFF00"/>
                </a:solidFill>
              </a:rPr>
            </a:br>
            <a:endParaRPr lang="ru-RU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880746"/>
            <a:ext cx="8229600" cy="1977254"/>
          </a:xfrm>
        </p:spPr>
        <p:txBody>
          <a:bodyPr/>
          <a:lstStyle/>
          <a:p>
            <a:pPr algn="ctr">
              <a:buNone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усилении переживаний увеличивается количество жестов, возникает общая суетливость.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 rot="20336409">
            <a:off x="6606194" y="520026"/>
            <a:ext cx="1798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прощания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641212">
            <a:off x="2000232" y="642918"/>
            <a:ext cx="2389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приветствия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14810" y="2571744"/>
            <a:ext cx="3912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привлечения внимания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 rot="21100046">
            <a:off x="1500166" y="2000240"/>
            <a:ext cx="2759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утвердительные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43504" y="1928802"/>
            <a:ext cx="2597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отрицательные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 rot="429623">
            <a:off x="500034" y="4286256"/>
            <a:ext cx="2580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жесты доверия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 rot="19029910">
            <a:off x="3161433" y="3687975"/>
            <a:ext cx="2798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растерянности</a:t>
            </a:r>
            <a:endParaRPr lang="ru-RU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im2-tub-ru.yandex.net/i?id=a7b8269f4e529005c4e5c1dae535046e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500306"/>
            <a:ext cx="6096000" cy="45720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FFFF00"/>
                </a:solidFill>
              </a:rPr>
              <a:t>6. Голос</a:t>
            </a:r>
            <a:br>
              <a:rPr lang="ru-RU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FFFF00"/>
                </a:solidFill>
              </a:rPr>
            </a:br>
            <a:endParaRPr lang="ru-RU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392909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Такие </a:t>
            </a:r>
            <a:r>
              <a:rPr lang="ru-RU" dirty="0"/>
              <a:t>характеристики голоса как тембр, высота, громкость, акценты создают образ человека и его эмоциональное состояние:</a:t>
            </a:r>
          </a:p>
          <a:p>
            <a:pPr>
              <a:buNone/>
            </a:pPr>
            <a:r>
              <a:rPr lang="ru-RU" dirty="0"/>
              <a:t>– </a:t>
            </a:r>
            <a:r>
              <a:rPr lang="ru-RU" b="1" dirty="0">
                <a:solidFill>
                  <a:srgbClr val="FF0000"/>
                </a:solidFill>
              </a:rPr>
              <a:t>Высокий голос </a:t>
            </a:r>
            <a:r>
              <a:rPr lang="ru-RU" dirty="0"/>
              <a:t>– энтузиазм, радость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b="1" dirty="0">
                <a:solidFill>
                  <a:srgbClr val="FF0000"/>
                </a:solidFill>
              </a:rPr>
              <a:t>Мягкий, приглушенный голос </a:t>
            </a:r>
            <a:r>
              <a:rPr lang="ru-RU" dirty="0"/>
              <a:t>– горе, печаль, усталость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b="1" dirty="0">
                <a:solidFill>
                  <a:srgbClr val="FF0000"/>
                </a:solidFill>
              </a:rPr>
              <a:t>Медленная речь </a:t>
            </a:r>
            <a:r>
              <a:rPr lang="ru-RU" dirty="0"/>
              <a:t>– угнетенное состояние, горе или высокомерие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b="1" dirty="0">
                <a:solidFill>
                  <a:srgbClr val="FF0000"/>
                </a:solidFill>
              </a:rPr>
              <a:t>Быстрая речь </a:t>
            </a:r>
            <a:r>
              <a:rPr lang="ru-RU" dirty="0"/>
              <a:t>– взволнованность, беспокойство, переживание личных </a:t>
            </a:r>
            <a:r>
              <a:rPr lang="ru-RU" dirty="0" smtClean="0"/>
              <a:t>проблем.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4929198"/>
            <a:ext cx="42862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Итак, учителю нужно уметь не только слушать, но и слышать интонацию ребенка, силу и тон голоса, скорость речи. Это поможет понять чувства, мысли, устремления учеников.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016c7e0a44fd991dc1933055eec24522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6608"/>
            <a:ext cx="8572528" cy="641153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Американский </a:t>
            </a:r>
            <a:r>
              <a:rPr lang="ru-RU" b="1" dirty="0">
                <a:solidFill>
                  <a:schemeClr val="bg1"/>
                </a:solidFill>
              </a:rPr>
              <a:t>психолог Ф. </a:t>
            </a:r>
            <a:r>
              <a:rPr lang="ru-RU" b="1" dirty="0" err="1">
                <a:solidFill>
                  <a:schemeClr val="bg1"/>
                </a:solidFill>
              </a:rPr>
              <a:t>Селже</a:t>
            </a:r>
            <a:r>
              <a:rPr lang="ru-RU" b="1" dirty="0">
                <a:solidFill>
                  <a:schemeClr val="bg1"/>
                </a:solidFill>
              </a:rPr>
              <a:t> считал,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что </a:t>
            </a:r>
            <a:r>
              <a:rPr lang="ru-RU" b="1" dirty="0">
                <a:solidFill>
                  <a:schemeClr val="bg1"/>
                </a:solidFill>
              </a:rPr>
              <a:t>при разговоре значимость слов составляет лишь 7%,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интонация </a:t>
            </a:r>
            <a:r>
              <a:rPr lang="ru-RU" b="1" dirty="0">
                <a:solidFill>
                  <a:schemeClr val="bg1"/>
                </a:solidFill>
              </a:rPr>
              <a:t>– 38%,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а </a:t>
            </a:r>
            <a:r>
              <a:rPr lang="ru-RU" b="1" dirty="0">
                <a:solidFill>
                  <a:schemeClr val="bg1"/>
                </a:solidFill>
              </a:rPr>
              <a:t>жесты и мимика – 55%.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016c7e0a44fd991dc1933055eec24522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6608"/>
            <a:ext cx="9144000" cy="64115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Приглашаем к сотрудничеству!</a:t>
            </a:r>
            <a:endParaRPr lang="ru-RU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Директор МБОУДО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«Центр развития творчества детей и юношества Кировского района» г. Кемерово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Вяткина </a:t>
            </a:r>
            <a: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Таисия Викторовна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Адрес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650033, г. Кемерово, ул. Александрова, 3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Тел/факс: 25-20-27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crt_kir@mail.ru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http://crtdiu-kir.ru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m0-tub-ru.yandex.net/i?id=016c7e0a44fd991dc1933055eec24522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6608"/>
            <a:ext cx="8572528" cy="641153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>
                <a:solidFill>
                  <a:schemeClr val="bg1"/>
                </a:solidFill>
              </a:rPr>
              <a:t>Древнегреческий философ </a:t>
            </a:r>
            <a:endParaRPr lang="ru-RU" b="1" i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i="1" dirty="0" err="1" smtClean="0">
                <a:solidFill>
                  <a:schemeClr val="bg1"/>
                </a:solidFill>
              </a:rPr>
              <a:t>Ксенофонт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>
                <a:solidFill>
                  <a:schemeClr val="bg1"/>
                </a:solidFill>
              </a:rPr>
              <a:t>сказал: </a:t>
            </a:r>
            <a:endParaRPr lang="ru-RU" b="1" i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«</a:t>
            </a:r>
            <a:r>
              <a:rPr lang="ru-RU" b="1" i="1" dirty="0">
                <a:solidFill>
                  <a:schemeClr val="bg1"/>
                </a:solidFill>
              </a:rPr>
              <a:t>Никто не может ничему научиться у человека, который не нравится».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016c7e0a44fd991dc1933055eec24522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46464"/>
            <a:ext cx="8572528" cy="64115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Что же такое имидж?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Это </a:t>
            </a:r>
            <a:r>
              <a:rPr lang="ru-RU" b="1" dirty="0">
                <a:solidFill>
                  <a:schemeClr val="bg1"/>
                </a:solidFill>
              </a:rPr>
              <a:t>красивое загадочное слово появилось в нашем языке в конце 80-х годов.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 </a:t>
            </a:r>
            <a:r>
              <a:rPr lang="ru-RU" b="1" dirty="0">
                <a:solidFill>
                  <a:schemeClr val="bg1"/>
                </a:solidFill>
              </a:rPr>
              <a:t>переводе с французского языка «имидж» – это искусственный целенаправленный образ, слагаемый из многих факторов.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Над </a:t>
            </a:r>
            <a:r>
              <a:rPr lang="ru-RU" b="1" dirty="0">
                <a:solidFill>
                  <a:schemeClr val="bg1"/>
                </a:solidFill>
              </a:rPr>
              <a:t>его созданием работают психологи, социологи, стилисты, визажисты.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016c7e0a44fd991dc1933055eec24522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6608"/>
            <a:ext cx="8572528" cy="64115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428604"/>
          <a:ext cx="7715304" cy="5857917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428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6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392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Когда говорят об имидже человека, 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 имеют в виду: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65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имидж среды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(как выглядит его кабинет, автомобиль);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544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общественный имидж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(предметы, которые он создал и которыми пользуется: написанное письмо, визитная карточка, подарки и цветы, которые вручает);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81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вербальный имидж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(от лат. </a:t>
                      </a:r>
                      <a:r>
                        <a:rPr lang="ru-RU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Verbalis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«словесный»; это его манера говорить и писать);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981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кинетический имидж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(невербальные средства общения: жесты, мимика и телодвижения);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65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габитарный имидж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включает костюм, прическу, аксессуары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981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ментальный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(мировоззренческие и морально-этические установки, социальные стереотипы);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981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фоновый имидж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(это сведения о нас, полученные от людей, в обществе которых мы находимся)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s623723.vk.me/v623723239/16642/xavExatmws0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>
            <a:off x="214282" y="0"/>
            <a:ext cx="8643966" cy="68904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компоненты невербального </a:t>
            </a:r>
            <a:r>
              <a:rPr lang="ru-RU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общения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1.Пространственная </a:t>
            </a:r>
            <a:r>
              <a:rPr lang="ru-RU" b="1" dirty="0"/>
              <a:t>структура общения.</a:t>
            </a:r>
            <a:endParaRPr lang="ru-RU" dirty="0"/>
          </a:p>
          <a:p>
            <a:pPr algn="ctr">
              <a:buNone/>
            </a:pPr>
            <a:r>
              <a:rPr lang="ru-RU" i="1" dirty="0"/>
              <a:t>Одним из первых описал нормы приближения человека к человеку </a:t>
            </a: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американский </a:t>
            </a:r>
            <a:r>
              <a:rPr lang="ru-RU" i="1" dirty="0"/>
              <a:t>антрополог Э. Холл</a:t>
            </a:r>
            <a:r>
              <a:rPr lang="ru-RU" i="1" dirty="0" smtClean="0"/>
              <a:t>:</a:t>
            </a:r>
          </a:p>
          <a:p>
            <a:pPr algn="ctr">
              <a:buNone/>
            </a:pPr>
            <a:endParaRPr lang="ru-RU" i="1" dirty="0"/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интимное расстояние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(от 0 до 45 см) – общение самых близких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людей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персональное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(от 45 до 120 см) – партнерские отношения людей равного социального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статуса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(от 120 до 400 см) – формальное общение. Например, начальник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подчиненный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публичное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(от 400 до 750 см) – при выступлении перед аудиторией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s623723.vk.me/v623723239/16642/xavExatmws0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>
            <a:off x="214282" y="0"/>
            <a:ext cx="8643966" cy="689047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2</a:t>
            </a:r>
            <a:r>
              <a:rPr lang="ru-RU" b="1" dirty="0">
                <a:solidFill>
                  <a:srgbClr val="FF0000"/>
                </a:solidFill>
              </a:rPr>
              <a:t>. Взаиморасположение собеседников.</a:t>
            </a:r>
            <a:endParaRPr lang="ru-RU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/>
              <a:t>– позиция лицом к лицу, напротив друг </a:t>
            </a:r>
            <a:r>
              <a:rPr lang="ru-RU" dirty="0" smtClean="0"/>
              <a:t>друга (указывает </a:t>
            </a:r>
            <a:r>
              <a:rPr lang="ru-RU" dirty="0"/>
              <a:t>на напряженные и обостренные </a:t>
            </a:r>
            <a:r>
              <a:rPr lang="ru-RU" dirty="0" smtClean="0"/>
              <a:t>отношения)</a:t>
            </a:r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/>
              <a:t>позиция “собеседники сидят бок о бок” – </a:t>
            </a:r>
            <a:r>
              <a:rPr lang="ru-RU" dirty="0" smtClean="0"/>
              <a:t>(указывает </a:t>
            </a:r>
            <a:r>
              <a:rPr lang="ru-RU" dirty="0"/>
              <a:t>на сотрудничество, дружеское </a:t>
            </a:r>
            <a:r>
              <a:rPr lang="ru-RU" dirty="0" smtClean="0"/>
              <a:t>отношение)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s://www.quizopolis.com/images/og-quiz/personalitytype.jpg"/>
          <p:cNvPicPr>
            <a:picLocks noChangeAspect="1" noChangeArrowheads="1"/>
          </p:cNvPicPr>
          <p:nvPr/>
        </p:nvPicPr>
        <p:blipFill>
          <a:blip r:embed="rId2"/>
          <a:srcRect b="30542"/>
          <a:stretch>
            <a:fillRect/>
          </a:stretch>
        </p:blipFill>
        <p:spPr bwMode="auto">
          <a:xfrm>
            <a:off x="0" y="3523625"/>
            <a:ext cx="9144000" cy="33343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FFFF00"/>
                </a:solidFill>
              </a:rPr>
              <a:t>3. Мимика</a:t>
            </a:r>
            <a:endParaRPr lang="ru-RU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452596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i="1" dirty="0"/>
              <a:t>Мимика играет особую роль в передаче </a:t>
            </a:r>
            <a:r>
              <a:rPr lang="ru-RU" i="1" dirty="0" smtClean="0"/>
              <a:t>информации. Лицо </a:t>
            </a:r>
            <a:r>
              <a:rPr lang="ru-RU" i="1" dirty="0"/>
              <a:t>– главный источник информации о психологическом состоянии </a:t>
            </a:r>
            <a:r>
              <a:rPr lang="ru-RU" i="1" dirty="0" smtClean="0"/>
              <a:t>человека. Известным </a:t>
            </a:r>
            <a:r>
              <a:rPr lang="ru-RU" i="1" dirty="0"/>
              <a:t>фактом является то, что при неподвижном лице учителя теряется до 10-15 % </a:t>
            </a:r>
            <a:r>
              <a:rPr lang="ru-RU" i="1" dirty="0" smtClean="0"/>
              <a:t>информации.</a:t>
            </a:r>
          </a:p>
          <a:p>
            <a:pPr marL="0" indent="0" algn="ctr">
              <a:buNone/>
            </a:pPr>
            <a:r>
              <a:rPr lang="ru-RU" dirty="0" smtClean="0"/>
              <a:t>Существует </a:t>
            </a:r>
            <a:r>
              <a:rPr lang="ru-RU" dirty="0"/>
              <a:t>шесть основных эмоциональных состояния – радость, гнев, страх, удивление, отвращение и грусть. В мимическом выражении этих состояний все движения мышц лица скоординированы. Основную нагрузку несут брови, области вокруг глаз и сам взгляд.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nfoniac.ru/upload/medialibrary/011/011d31c1511298e187adde9f17849104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0" y="1000108"/>
            <a:ext cx="9144000" cy="4929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FFFF00"/>
                </a:solidFill>
              </a:rPr>
              <a:t>4. Поза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1506" name="Picture 2" descr="http://intellect.ml/uploads/news/id2856/0_172.jpg"/>
          <p:cNvPicPr>
            <a:picLocks noChangeAspect="1" noChangeArrowheads="1"/>
          </p:cNvPicPr>
          <p:nvPr/>
        </p:nvPicPr>
        <p:blipFill>
          <a:blip r:embed="rId2"/>
          <a:srcRect r="53571"/>
          <a:stretch>
            <a:fillRect/>
          </a:stretch>
        </p:blipFill>
        <p:spPr bwMode="auto">
          <a:xfrm>
            <a:off x="6317032" y="1"/>
            <a:ext cx="2826968" cy="335756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6786610" cy="30003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– </a:t>
            </a:r>
            <a:r>
              <a:rPr lang="ru-RU" b="1" dirty="0">
                <a:solidFill>
                  <a:srgbClr val="FF0000"/>
                </a:solidFill>
              </a:rPr>
              <a:t>“Закрытая” </a:t>
            </a:r>
            <a:r>
              <a:rPr lang="ru-RU" dirty="0"/>
              <a:t>(человек пытается закрыть переднюю часть тела и занять как можно меньше места </a:t>
            </a:r>
            <a:r>
              <a:rPr lang="ru-RU" dirty="0" smtClean="0"/>
              <a:t>в </a:t>
            </a:r>
            <a:r>
              <a:rPr lang="ru-RU" dirty="0"/>
              <a:t>пространстве) – означает недоверие, несогласие, противодействие, критика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571836" y="3929066"/>
            <a:ext cx="557216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“Открытая”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(стоя – руки раскрыты ладонями вверх; сидя – руки раскинуты, ноги вытянуты) – доверие, согласие, доброжелательность, психологический комфорт.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9" name="Picture 5" descr="http://intellect.ml/uploads/news/id2856/0_172.jpg"/>
          <p:cNvPicPr>
            <a:picLocks noChangeAspect="1" noChangeArrowheads="1"/>
          </p:cNvPicPr>
          <p:nvPr/>
        </p:nvPicPr>
        <p:blipFill>
          <a:blip r:embed="rId2"/>
          <a:srcRect l="51429"/>
          <a:stretch>
            <a:fillRect/>
          </a:stretch>
        </p:blipFill>
        <p:spPr bwMode="auto">
          <a:xfrm>
            <a:off x="285720" y="3776057"/>
            <a:ext cx="2714644" cy="30819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666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МБОУДО «Центр развития творчества детей и юношества Кировского района»</vt:lpstr>
      <vt:lpstr>Презентация PowerPoint</vt:lpstr>
      <vt:lpstr>Что же такое имидж? </vt:lpstr>
      <vt:lpstr> </vt:lpstr>
      <vt:lpstr>Основные компоненты невербального общения </vt:lpstr>
      <vt:lpstr>Презентация PowerPoint</vt:lpstr>
      <vt:lpstr>3. Мимика</vt:lpstr>
      <vt:lpstr>Презентация PowerPoint</vt:lpstr>
      <vt:lpstr>4. Поза </vt:lpstr>
      <vt:lpstr>5. Жесты </vt:lpstr>
      <vt:lpstr>6. Голос </vt:lpstr>
      <vt:lpstr>Презентация PowerPoint</vt:lpstr>
      <vt:lpstr>Приглашаем к сотрудничеству!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МБОУДО «Центр развития творчества детей и юношества Кировского района»</dc:title>
  <dc:creator>User</dc:creator>
  <cp:lastModifiedBy>Пользователь Windows</cp:lastModifiedBy>
  <cp:revision>11</cp:revision>
  <dcterms:created xsi:type="dcterms:W3CDTF">2017-02-26T07:18:08Z</dcterms:created>
  <dcterms:modified xsi:type="dcterms:W3CDTF">2018-10-23T10:57:24Z</dcterms:modified>
</cp:coreProperties>
</file>